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74" r:id="rId5"/>
    <p:sldId id="2147483447" r:id="rId6"/>
    <p:sldId id="2147483444" r:id="rId7"/>
    <p:sldId id="2147483445" r:id="rId8"/>
    <p:sldId id="980" r:id="rId9"/>
    <p:sldId id="398" r:id="rId10"/>
    <p:sldId id="983" r:id="rId11"/>
    <p:sldId id="399" r:id="rId12"/>
    <p:sldId id="397" r:id="rId13"/>
    <p:sldId id="984" r:id="rId14"/>
    <p:sldId id="400" r:id="rId15"/>
    <p:sldId id="401" r:id="rId16"/>
    <p:sldId id="2147483449" r:id="rId17"/>
    <p:sldId id="395" r:id="rId18"/>
    <p:sldId id="396" r:id="rId19"/>
    <p:sldId id="2147483450" r:id="rId20"/>
    <p:sldId id="978" r:id="rId21"/>
    <p:sldId id="265" r:id="rId22"/>
    <p:sldId id="979" r:id="rId23"/>
    <p:sldId id="2147377417" r:id="rId24"/>
    <p:sldId id="2147483448" r:id="rId25"/>
    <p:sldId id="385" r:id="rId2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2BF14E-613B-710E-5DA4-9C3205589F36}" name="Tian Wei CHUI (SINGSTAT)" initials="TC" userId="S::CHUI_Tian_Wei@singstat.gov.sg::85f2e1d0-adca-483c-a0fe-caa289fbd604" providerId="AD"/>
  <p188:author id="{592359BE-0AE2-AA14-9EC7-56B6715D8954}" name="Wen San HO (SINGSTAT)" initials="WH" userId="S::HO_Wen_San@singstat.gov.sg::3ac5352e-a5cc-4cf0-96e7-235f1801af7a" providerId="AD"/>
  <p188:author id="{BBDAD1DC-4242-1F40-210B-A4BF81A49B8F}" name="Amanda LEE (SINGSTAT)" initials="AL" userId="S::Amanda_LEE@singstat.gov.sg::77050f00-f973-41ed-b420-76eb83958b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470"/>
    <a:srgbClr val="FFFFFF"/>
    <a:srgbClr val="523B72"/>
    <a:srgbClr val="F7F7F7"/>
    <a:srgbClr val="FE4D20"/>
    <a:srgbClr val="0C269C"/>
    <a:srgbClr val="00658E"/>
    <a:srgbClr val="FE5C36"/>
    <a:srgbClr val="BC42BD"/>
    <a:srgbClr val="4562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F7D9EA-8B03-4F24-9DF1-3211DCB5B0CC}" v="4" dt="2025-08-08T04:34:50.3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16" autoAdjust="0"/>
  </p:normalViewPr>
  <p:slideViewPr>
    <p:cSldViewPr snapToGrid="0">
      <p:cViewPr varScale="1">
        <p:scale>
          <a:sx n="45" d="100"/>
          <a:sy n="45" d="100"/>
        </p:scale>
        <p:origin x="67"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8C411F-8ECC-4196-A154-18AC45C3E349}" type="doc">
      <dgm:prSet loTypeId="urn:microsoft.com/office/officeart/2005/8/layout/radial6" loCatId="relationship" qsTypeId="urn:microsoft.com/office/officeart/2005/8/quickstyle/simple1" qsCatId="simple" csTypeId="urn:microsoft.com/office/officeart/2005/8/colors/colorful1" csCatId="colorful" phldr="1"/>
      <dgm:spPr/>
      <dgm:t>
        <a:bodyPr/>
        <a:lstStyle/>
        <a:p>
          <a:endParaRPr lang="en-SG"/>
        </a:p>
      </dgm:t>
    </dgm:pt>
    <dgm:pt modelId="{2A6B0B6E-B40A-442A-B67C-BB9E42927884}">
      <dgm:prSet phldrT="[Text]"/>
      <dgm:spPr/>
      <dgm:t>
        <a:bodyPr/>
        <a:lstStyle/>
        <a:p>
          <a:r>
            <a:rPr lang="en-US" b="1" dirty="0"/>
            <a:t>Data Governance</a:t>
          </a:r>
          <a:endParaRPr lang="en-SG" b="1" dirty="0"/>
        </a:p>
      </dgm:t>
    </dgm:pt>
    <dgm:pt modelId="{71438172-D564-4AE9-8869-FA86CD1E8313}" type="parTrans" cxnId="{6ED21B4D-3D60-49A3-B50D-3745ABF77F1E}">
      <dgm:prSet/>
      <dgm:spPr/>
      <dgm:t>
        <a:bodyPr/>
        <a:lstStyle/>
        <a:p>
          <a:endParaRPr lang="en-SG"/>
        </a:p>
      </dgm:t>
    </dgm:pt>
    <dgm:pt modelId="{97202F8C-861B-4EC9-B51B-45667B2E7800}" type="sibTrans" cxnId="{6ED21B4D-3D60-49A3-B50D-3745ABF77F1E}">
      <dgm:prSet/>
      <dgm:spPr/>
      <dgm:t>
        <a:bodyPr/>
        <a:lstStyle/>
        <a:p>
          <a:endParaRPr lang="en-SG"/>
        </a:p>
      </dgm:t>
    </dgm:pt>
    <dgm:pt modelId="{3FBECA99-C212-4EBF-A55E-84F845900573}">
      <dgm:prSet phldrT="[Text]" custT="1"/>
      <dgm:spPr/>
      <dgm:t>
        <a:bodyPr/>
        <a:lstStyle/>
        <a:p>
          <a:r>
            <a:rPr lang="en-US" sz="1050" b="1" dirty="0" err="1"/>
            <a:t>Organisational</a:t>
          </a:r>
          <a:r>
            <a:rPr lang="en-US" sz="1050" b="1" dirty="0"/>
            <a:t> Structures</a:t>
          </a:r>
          <a:endParaRPr lang="en-SG" sz="1050" b="1" dirty="0"/>
        </a:p>
      </dgm:t>
    </dgm:pt>
    <dgm:pt modelId="{90DB1419-1550-4E47-A44C-302E1C810DB7}" type="sibTrans" cxnId="{FF7546B6-A88E-485C-A480-E6FE484C68CB}">
      <dgm:prSet/>
      <dgm:spPr/>
      <dgm:t>
        <a:bodyPr/>
        <a:lstStyle/>
        <a:p>
          <a:endParaRPr lang="en-SG"/>
        </a:p>
      </dgm:t>
    </dgm:pt>
    <dgm:pt modelId="{A65A1CC5-585B-4DD8-BDDB-F35004CE0089}" type="parTrans" cxnId="{FF7546B6-A88E-485C-A480-E6FE484C68CB}">
      <dgm:prSet/>
      <dgm:spPr/>
      <dgm:t>
        <a:bodyPr/>
        <a:lstStyle/>
        <a:p>
          <a:endParaRPr lang="en-SG"/>
        </a:p>
      </dgm:t>
    </dgm:pt>
    <dgm:pt modelId="{CB6C09BC-AA97-4E62-BF8C-68A6C0C002A9}">
      <dgm:prSet custT="1"/>
      <dgm:spPr/>
      <dgm:t>
        <a:bodyPr/>
        <a:lstStyle/>
        <a:p>
          <a:r>
            <a:rPr lang="en-US" sz="1100" b="1" dirty="0"/>
            <a:t>Legislation</a:t>
          </a:r>
          <a:endParaRPr lang="en-SG" sz="1100" b="1" dirty="0"/>
        </a:p>
      </dgm:t>
    </dgm:pt>
    <dgm:pt modelId="{FF312EB7-A427-4FA2-BC04-D8DB51F2358E}" type="sibTrans" cxnId="{62A2B042-5189-46CD-9EC3-A68B19B47984}">
      <dgm:prSet/>
      <dgm:spPr/>
      <dgm:t>
        <a:bodyPr/>
        <a:lstStyle/>
        <a:p>
          <a:endParaRPr lang="en-SG"/>
        </a:p>
      </dgm:t>
    </dgm:pt>
    <dgm:pt modelId="{761CC8C0-FFE3-4DD1-A430-5C8496D019B3}" type="parTrans" cxnId="{62A2B042-5189-46CD-9EC3-A68B19B47984}">
      <dgm:prSet/>
      <dgm:spPr/>
      <dgm:t>
        <a:bodyPr/>
        <a:lstStyle/>
        <a:p>
          <a:endParaRPr lang="en-SG"/>
        </a:p>
      </dgm:t>
    </dgm:pt>
    <dgm:pt modelId="{8CEE08BB-0B80-4F9B-BBA0-28F7A201ABBB}">
      <dgm:prSet phldrT="[Text]" custT="1"/>
      <dgm:spPr>
        <a:solidFill>
          <a:schemeClr val="accent4">
            <a:lumMod val="60000"/>
            <a:lumOff val="40000"/>
          </a:schemeClr>
        </a:solidFill>
      </dgm:spPr>
      <dgm:t>
        <a:bodyPr/>
        <a:lstStyle/>
        <a:p>
          <a:r>
            <a:rPr lang="en-US" sz="1100" b="1" dirty="0"/>
            <a:t>Data Management Policies</a:t>
          </a:r>
          <a:endParaRPr lang="en-SG" sz="1100" b="1" dirty="0"/>
        </a:p>
      </dgm:t>
    </dgm:pt>
    <dgm:pt modelId="{6B457F30-9713-4492-8602-9EFAE4440F2C}" type="sibTrans" cxnId="{FD5ABF46-92FF-4D8E-9A88-53C7EA0CB86E}">
      <dgm:prSet/>
      <dgm:spPr/>
      <dgm:t>
        <a:bodyPr/>
        <a:lstStyle/>
        <a:p>
          <a:endParaRPr lang="en-SG"/>
        </a:p>
      </dgm:t>
    </dgm:pt>
    <dgm:pt modelId="{F61D3409-489B-488A-A720-23846486C70A}" type="parTrans" cxnId="{FD5ABF46-92FF-4D8E-9A88-53C7EA0CB86E}">
      <dgm:prSet/>
      <dgm:spPr/>
      <dgm:t>
        <a:bodyPr/>
        <a:lstStyle/>
        <a:p>
          <a:endParaRPr lang="en-SG"/>
        </a:p>
      </dgm:t>
    </dgm:pt>
    <dgm:pt modelId="{AC1AC6CF-FDF4-4EA9-8D94-35D8EFFFFF9E}">
      <dgm:prSet phldrT="[Text]" custT="1"/>
      <dgm:spPr/>
      <dgm:t>
        <a:bodyPr/>
        <a:lstStyle/>
        <a:p>
          <a:r>
            <a:rPr lang="en-US" sz="1100" b="1" dirty="0"/>
            <a:t>ICT Systems and Security Measures</a:t>
          </a:r>
          <a:endParaRPr lang="en-SG" sz="1100" b="1" dirty="0"/>
        </a:p>
      </dgm:t>
    </dgm:pt>
    <dgm:pt modelId="{9A983CC9-F695-460E-AE66-7EAAFF0435D0}" type="sibTrans" cxnId="{F446F91B-2433-4C72-9AD7-CBE982763D8F}">
      <dgm:prSet/>
      <dgm:spPr/>
      <dgm:t>
        <a:bodyPr/>
        <a:lstStyle/>
        <a:p>
          <a:endParaRPr lang="en-SG"/>
        </a:p>
      </dgm:t>
    </dgm:pt>
    <dgm:pt modelId="{20D46507-9608-44C4-A189-B92E6BF671CC}" type="parTrans" cxnId="{F446F91B-2433-4C72-9AD7-CBE982763D8F}">
      <dgm:prSet/>
      <dgm:spPr/>
      <dgm:t>
        <a:bodyPr/>
        <a:lstStyle/>
        <a:p>
          <a:endParaRPr lang="en-SG"/>
        </a:p>
      </dgm:t>
    </dgm:pt>
    <dgm:pt modelId="{0D411150-0107-4BA9-AE2C-FE00231785A2}">
      <dgm:prSet phldrT="[Text]" custT="1"/>
      <dgm:spPr/>
      <dgm:t>
        <a:bodyPr/>
        <a:lstStyle/>
        <a:p>
          <a:r>
            <a:rPr lang="en-US" sz="1100" b="1" dirty="0"/>
            <a:t>Process Safeguards</a:t>
          </a:r>
          <a:endParaRPr lang="en-SG" sz="1100" b="1" dirty="0"/>
        </a:p>
      </dgm:t>
    </dgm:pt>
    <dgm:pt modelId="{C30EA585-0EA4-4EF1-9187-2AA98F11432C}" type="sibTrans" cxnId="{3B992B02-7ADC-4512-9962-AD1108490954}">
      <dgm:prSet/>
      <dgm:spPr/>
      <dgm:t>
        <a:bodyPr/>
        <a:lstStyle/>
        <a:p>
          <a:endParaRPr lang="en-SG"/>
        </a:p>
      </dgm:t>
    </dgm:pt>
    <dgm:pt modelId="{7702F495-2E25-44F1-AB42-7259BD622A07}" type="parTrans" cxnId="{3B992B02-7ADC-4512-9962-AD1108490954}">
      <dgm:prSet/>
      <dgm:spPr/>
      <dgm:t>
        <a:bodyPr/>
        <a:lstStyle/>
        <a:p>
          <a:endParaRPr lang="en-SG"/>
        </a:p>
      </dgm:t>
    </dgm:pt>
    <dgm:pt modelId="{B288199A-5B1F-4603-A733-A3777A17E0D5}">
      <dgm:prSet phldrT="[Text]" custT="1"/>
      <dgm:spPr>
        <a:solidFill>
          <a:srgbClr val="082359"/>
        </a:solidFill>
      </dgm:spPr>
      <dgm:t>
        <a:bodyPr/>
        <a:lstStyle/>
        <a:p>
          <a:endParaRPr lang="en-SG" sz="1100" b="1" dirty="0"/>
        </a:p>
      </dgm:t>
    </dgm:pt>
    <dgm:pt modelId="{A9087393-68BB-4923-80C8-14FD3F7BA164}" type="parTrans" cxnId="{FEF19A30-22A8-4EC8-96BF-FA5E0998D9D0}">
      <dgm:prSet/>
      <dgm:spPr/>
      <dgm:t>
        <a:bodyPr/>
        <a:lstStyle/>
        <a:p>
          <a:endParaRPr lang="en-SG"/>
        </a:p>
      </dgm:t>
    </dgm:pt>
    <dgm:pt modelId="{2FE884EC-B189-49C6-88E6-61326C2BE5A4}" type="sibTrans" cxnId="{FEF19A30-22A8-4EC8-96BF-FA5E0998D9D0}">
      <dgm:prSet/>
      <dgm:spPr/>
      <dgm:t>
        <a:bodyPr/>
        <a:lstStyle/>
        <a:p>
          <a:endParaRPr lang="en-SG"/>
        </a:p>
      </dgm:t>
    </dgm:pt>
    <dgm:pt modelId="{91CAFE92-3F50-467A-B670-5C9F5E88FB43}" type="pres">
      <dgm:prSet presAssocID="{258C411F-8ECC-4196-A154-18AC45C3E349}" presName="Name0" presStyleCnt="0">
        <dgm:presLayoutVars>
          <dgm:chMax val="1"/>
          <dgm:dir/>
          <dgm:animLvl val="ctr"/>
          <dgm:resizeHandles val="exact"/>
        </dgm:presLayoutVars>
      </dgm:prSet>
      <dgm:spPr/>
    </dgm:pt>
    <dgm:pt modelId="{5CE0C0DC-E842-4569-8FDC-1D66BE69C26A}" type="pres">
      <dgm:prSet presAssocID="{2A6B0B6E-B40A-442A-B67C-BB9E42927884}" presName="centerShape" presStyleLbl="node0" presStyleIdx="0" presStyleCnt="1"/>
      <dgm:spPr/>
    </dgm:pt>
    <dgm:pt modelId="{765D57B5-8996-4924-9BF0-6211879C68AD}" type="pres">
      <dgm:prSet presAssocID="{3FBECA99-C212-4EBF-A55E-84F845900573}" presName="node" presStyleLbl="node1" presStyleIdx="0" presStyleCnt="6">
        <dgm:presLayoutVars>
          <dgm:bulletEnabled val="1"/>
        </dgm:presLayoutVars>
      </dgm:prSet>
      <dgm:spPr/>
    </dgm:pt>
    <dgm:pt modelId="{6E9D1432-19DF-4A41-96FB-56C0598D8A49}" type="pres">
      <dgm:prSet presAssocID="{3FBECA99-C212-4EBF-A55E-84F845900573}" presName="dummy" presStyleCnt="0"/>
      <dgm:spPr/>
    </dgm:pt>
    <dgm:pt modelId="{1FE7BAB9-17E0-4936-AA27-F683C046316C}" type="pres">
      <dgm:prSet presAssocID="{90DB1419-1550-4E47-A44C-302E1C810DB7}" presName="sibTrans" presStyleLbl="sibTrans2D1" presStyleIdx="0" presStyleCnt="6"/>
      <dgm:spPr/>
    </dgm:pt>
    <dgm:pt modelId="{291DD134-88E6-4176-AC57-BAB7BAD56DC6}" type="pres">
      <dgm:prSet presAssocID="{CB6C09BC-AA97-4E62-BF8C-68A6C0C002A9}" presName="node" presStyleLbl="node1" presStyleIdx="1" presStyleCnt="6">
        <dgm:presLayoutVars>
          <dgm:bulletEnabled val="1"/>
        </dgm:presLayoutVars>
      </dgm:prSet>
      <dgm:spPr/>
    </dgm:pt>
    <dgm:pt modelId="{D412F4EA-1985-4C65-B279-3DE83CA460FA}" type="pres">
      <dgm:prSet presAssocID="{CB6C09BC-AA97-4E62-BF8C-68A6C0C002A9}" presName="dummy" presStyleCnt="0"/>
      <dgm:spPr/>
    </dgm:pt>
    <dgm:pt modelId="{A60CA66C-04B2-480E-886D-76BFA4256B5A}" type="pres">
      <dgm:prSet presAssocID="{FF312EB7-A427-4FA2-BC04-D8DB51F2358E}" presName="sibTrans" presStyleLbl="sibTrans2D1" presStyleIdx="1" presStyleCnt="6"/>
      <dgm:spPr/>
    </dgm:pt>
    <dgm:pt modelId="{B94B7322-B186-4F66-8C8A-7295DDFAB75C}" type="pres">
      <dgm:prSet presAssocID="{8CEE08BB-0B80-4F9B-BBA0-28F7A201ABBB}" presName="node" presStyleLbl="node1" presStyleIdx="2" presStyleCnt="6">
        <dgm:presLayoutVars>
          <dgm:bulletEnabled val="1"/>
        </dgm:presLayoutVars>
      </dgm:prSet>
      <dgm:spPr/>
    </dgm:pt>
    <dgm:pt modelId="{026CC4A7-745F-43E4-B0D4-473DF60A4984}" type="pres">
      <dgm:prSet presAssocID="{8CEE08BB-0B80-4F9B-BBA0-28F7A201ABBB}" presName="dummy" presStyleCnt="0"/>
      <dgm:spPr/>
    </dgm:pt>
    <dgm:pt modelId="{0E419993-ABAC-4BAB-B457-2D263F4994CA}" type="pres">
      <dgm:prSet presAssocID="{6B457F30-9713-4492-8602-9EFAE4440F2C}" presName="sibTrans" presStyleLbl="sibTrans2D1" presStyleIdx="2" presStyleCnt="6"/>
      <dgm:spPr/>
    </dgm:pt>
    <dgm:pt modelId="{E42A00DE-D28D-4582-A779-7CC5839B7A18}" type="pres">
      <dgm:prSet presAssocID="{AC1AC6CF-FDF4-4EA9-8D94-35D8EFFFFF9E}" presName="node" presStyleLbl="node1" presStyleIdx="3" presStyleCnt="6">
        <dgm:presLayoutVars>
          <dgm:bulletEnabled val="1"/>
        </dgm:presLayoutVars>
      </dgm:prSet>
      <dgm:spPr/>
    </dgm:pt>
    <dgm:pt modelId="{811179CF-DB85-4059-BBAE-449308025BAB}" type="pres">
      <dgm:prSet presAssocID="{AC1AC6CF-FDF4-4EA9-8D94-35D8EFFFFF9E}" presName="dummy" presStyleCnt="0"/>
      <dgm:spPr/>
    </dgm:pt>
    <dgm:pt modelId="{E3C92CFB-A268-4328-9F39-37624F0EB361}" type="pres">
      <dgm:prSet presAssocID="{9A983CC9-F695-460E-AE66-7EAAFF0435D0}" presName="sibTrans" presStyleLbl="sibTrans2D1" presStyleIdx="3" presStyleCnt="6"/>
      <dgm:spPr/>
    </dgm:pt>
    <dgm:pt modelId="{8A4F0485-4CDF-4CE4-8C1D-7470E0F7ECDE}" type="pres">
      <dgm:prSet presAssocID="{0D411150-0107-4BA9-AE2C-FE00231785A2}" presName="node" presStyleLbl="node1" presStyleIdx="4" presStyleCnt="6">
        <dgm:presLayoutVars>
          <dgm:bulletEnabled val="1"/>
        </dgm:presLayoutVars>
      </dgm:prSet>
      <dgm:spPr/>
    </dgm:pt>
    <dgm:pt modelId="{E396808C-1C8E-42D1-B3F5-66CB9404988D}" type="pres">
      <dgm:prSet presAssocID="{0D411150-0107-4BA9-AE2C-FE00231785A2}" presName="dummy" presStyleCnt="0"/>
      <dgm:spPr/>
    </dgm:pt>
    <dgm:pt modelId="{56943605-4E26-48E4-897E-164888356B1F}" type="pres">
      <dgm:prSet presAssocID="{C30EA585-0EA4-4EF1-9187-2AA98F11432C}" presName="sibTrans" presStyleLbl="sibTrans2D1" presStyleIdx="4" presStyleCnt="6"/>
      <dgm:spPr/>
    </dgm:pt>
    <dgm:pt modelId="{9A12A175-3AD4-44FC-AE64-1029CA656F55}" type="pres">
      <dgm:prSet presAssocID="{B288199A-5B1F-4603-A733-A3777A17E0D5}" presName="node" presStyleLbl="node1" presStyleIdx="5" presStyleCnt="6">
        <dgm:presLayoutVars>
          <dgm:bulletEnabled val="1"/>
        </dgm:presLayoutVars>
      </dgm:prSet>
      <dgm:spPr/>
    </dgm:pt>
    <dgm:pt modelId="{8C2BE816-9EAE-46E7-AE6C-E137BB76E50C}" type="pres">
      <dgm:prSet presAssocID="{B288199A-5B1F-4603-A733-A3777A17E0D5}" presName="dummy" presStyleCnt="0"/>
      <dgm:spPr/>
    </dgm:pt>
    <dgm:pt modelId="{199D6C1A-E565-4769-8A7F-5FFB68B973DA}" type="pres">
      <dgm:prSet presAssocID="{2FE884EC-B189-49C6-88E6-61326C2BE5A4}" presName="sibTrans" presStyleLbl="sibTrans2D1" presStyleIdx="5" presStyleCnt="6"/>
      <dgm:spPr/>
    </dgm:pt>
  </dgm:ptLst>
  <dgm:cxnLst>
    <dgm:cxn modelId="{3B992B02-7ADC-4512-9962-AD1108490954}" srcId="{2A6B0B6E-B40A-442A-B67C-BB9E42927884}" destId="{0D411150-0107-4BA9-AE2C-FE00231785A2}" srcOrd="4" destOrd="0" parTransId="{7702F495-2E25-44F1-AB42-7259BD622A07}" sibTransId="{C30EA585-0EA4-4EF1-9187-2AA98F11432C}"/>
    <dgm:cxn modelId="{26782605-E715-46CC-BB91-496E7DB0CF7C}" type="presOf" srcId="{FF312EB7-A427-4FA2-BC04-D8DB51F2358E}" destId="{A60CA66C-04B2-480E-886D-76BFA4256B5A}" srcOrd="0" destOrd="0" presId="urn:microsoft.com/office/officeart/2005/8/layout/radial6"/>
    <dgm:cxn modelId="{F446F91B-2433-4C72-9AD7-CBE982763D8F}" srcId="{2A6B0B6E-B40A-442A-B67C-BB9E42927884}" destId="{AC1AC6CF-FDF4-4EA9-8D94-35D8EFFFFF9E}" srcOrd="3" destOrd="0" parTransId="{20D46507-9608-44C4-A189-B92E6BF671CC}" sibTransId="{9A983CC9-F695-460E-AE66-7EAAFF0435D0}"/>
    <dgm:cxn modelId="{FEF19A30-22A8-4EC8-96BF-FA5E0998D9D0}" srcId="{2A6B0B6E-B40A-442A-B67C-BB9E42927884}" destId="{B288199A-5B1F-4603-A733-A3777A17E0D5}" srcOrd="5" destOrd="0" parTransId="{A9087393-68BB-4923-80C8-14FD3F7BA164}" sibTransId="{2FE884EC-B189-49C6-88E6-61326C2BE5A4}"/>
    <dgm:cxn modelId="{7517315D-DEE7-476E-BD64-39D1AED12ACB}" type="presOf" srcId="{3FBECA99-C212-4EBF-A55E-84F845900573}" destId="{765D57B5-8996-4924-9BF0-6211879C68AD}" srcOrd="0" destOrd="0" presId="urn:microsoft.com/office/officeart/2005/8/layout/radial6"/>
    <dgm:cxn modelId="{62A2B042-5189-46CD-9EC3-A68B19B47984}" srcId="{2A6B0B6E-B40A-442A-B67C-BB9E42927884}" destId="{CB6C09BC-AA97-4E62-BF8C-68A6C0C002A9}" srcOrd="1" destOrd="0" parTransId="{761CC8C0-FFE3-4DD1-A430-5C8496D019B3}" sibTransId="{FF312EB7-A427-4FA2-BC04-D8DB51F2358E}"/>
    <dgm:cxn modelId="{FD5ABF46-92FF-4D8E-9A88-53C7EA0CB86E}" srcId="{2A6B0B6E-B40A-442A-B67C-BB9E42927884}" destId="{8CEE08BB-0B80-4F9B-BBA0-28F7A201ABBB}" srcOrd="2" destOrd="0" parTransId="{F61D3409-489B-488A-A720-23846486C70A}" sibTransId="{6B457F30-9713-4492-8602-9EFAE4440F2C}"/>
    <dgm:cxn modelId="{AA11C649-5B1F-4183-8D3E-4299559DD197}" type="presOf" srcId="{0D411150-0107-4BA9-AE2C-FE00231785A2}" destId="{8A4F0485-4CDF-4CE4-8C1D-7470E0F7ECDE}" srcOrd="0" destOrd="0" presId="urn:microsoft.com/office/officeart/2005/8/layout/radial6"/>
    <dgm:cxn modelId="{6ED21B4D-3D60-49A3-B50D-3745ABF77F1E}" srcId="{258C411F-8ECC-4196-A154-18AC45C3E349}" destId="{2A6B0B6E-B40A-442A-B67C-BB9E42927884}" srcOrd="0" destOrd="0" parTransId="{71438172-D564-4AE9-8869-FA86CD1E8313}" sibTransId="{97202F8C-861B-4EC9-B51B-45667B2E7800}"/>
    <dgm:cxn modelId="{86C4D852-FE11-4F28-9394-5A1B066A7D40}" type="presOf" srcId="{C30EA585-0EA4-4EF1-9187-2AA98F11432C}" destId="{56943605-4E26-48E4-897E-164888356B1F}" srcOrd="0" destOrd="0" presId="urn:microsoft.com/office/officeart/2005/8/layout/radial6"/>
    <dgm:cxn modelId="{7993127E-BDE1-4CD1-BF0A-4683DD788AC9}" type="presOf" srcId="{8CEE08BB-0B80-4F9B-BBA0-28F7A201ABBB}" destId="{B94B7322-B186-4F66-8C8A-7295DDFAB75C}" srcOrd="0" destOrd="0" presId="urn:microsoft.com/office/officeart/2005/8/layout/radial6"/>
    <dgm:cxn modelId="{3317E980-3BE7-47BB-87F1-7B3C7B68973C}" type="presOf" srcId="{B288199A-5B1F-4603-A733-A3777A17E0D5}" destId="{9A12A175-3AD4-44FC-AE64-1029CA656F55}" srcOrd="0" destOrd="0" presId="urn:microsoft.com/office/officeart/2005/8/layout/radial6"/>
    <dgm:cxn modelId="{653BA982-33E2-4018-8B01-D4F36F0BFB9C}" type="presOf" srcId="{2A6B0B6E-B40A-442A-B67C-BB9E42927884}" destId="{5CE0C0DC-E842-4569-8FDC-1D66BE69C26A}" srcOrd="0" destOrd="0" presId="urn:microsoft.com/office/officeart/2005/8/layout/radial6"/>
    <dgm:cxn modelId="{5D4F1E8E-4AF0-45FD-8A3B-259BB584D072}" type="presOf" srcId="{90DB1419-1550-4E47-A44C-302E1C810DB7}" destId="{1FE7BAB9-17E0-4936-AA27-F683C046316C}" srcOrd="0" destOrd="0" presId="urn:microsoft.com/office/officeart/2005/8/layout/radial6"/>
    <dgm:cxn modelId="{DA27C0A2-8970-40C7-86A4-68BE77873548}" type="presOf" srcId="{6B457F30-9713-4492-8602-9EFAE4440F2C}" destId="{0E419993-ABAC-4BAB-B457-2D263F4994CA}" srcOrd="0" destOrd="0" presId="urn:microsoft.com/office/officeart/2005/8/layout/radial6"/>
    <dgm:cxn modelId="{9D09E3B1-86A5-4F0A-816F-1668AC6EE2F7}" type="presOf" srcId="{9A983CC9-F695-460E-AE66-7EAAFF0435D0}" destId="{E3C92CFB-A268-4328-9F39-37624F0EB361}" srcOrd="0" destOrd="0" presId="urn:microsoft.com/office/officeart/2005/8/layout/radial6"/>
    <dgm:cxn modelId="{FF7546B6-A88E-485C-A480-E6FE484C68CB}" srcId="{2A6B0B6E-B40A-442A-B67C-BB9E42927884}" destId="{3FBECA99-C212-4EBF-A55E-84F845900573}" srcOrd="0" destOrd="0" parTransId="{A65A1CC5-585B-4DD8-BDDB-F35004CE0089}" sibTransId="{90DB1419-1550-4E47-A44C-302E1C810DB7}"/>
    <dgm:cxn modelId="{BBECA4D8-262E-47D2-998C-3BBA138600E1}" type="presOf" srcId="{2FE884EC-B189-49C6-88E6-61326C2BE5A4}" destId="{199D6C1A-E565-4769-8A7F-5FFB68B973DA}" srcOrd="0" destOrd="0" presId="urn:microsoft.com/office/officeart/2005/8/layout/radial6"/>
    <dgm:cxn modelId="{88E6A6E6-80A8-4FB7-9768-4AB937710A20}" type="presOf" srcId="{AC1AC6CF-FDF4-4EA9-8D94-35D8EFFFFF9E}" destId="{E42A00DE-D28D-4582-A779-7CC5839B7A18}" srcOrd="0" destOrd="0" presId="urn:microsoft.com/office/officeart/2005/8/layout/radial6"/>
    <dgm:cxn modelId="{0D9105F6-7130-47DA-997B-F83E2995AC59}" type="presOf" srcId="{258C411F-8ECC-4196-A154-18AC45C3E349}" destId="{91CAFE92-3F50-467A-B670-5C9F5E88FB43}" srcOrd="0" destOrd="0" presId="urn:microsoft.com/office/officeart/2005/8/layout/radial6"/>
    <dgm:cxn modelId="{96E0E2F9-4FE5-4A61-8758-DD1264F8445A}" type="presOf" srcId="{CB6C09BC-AA97-4E62-BF8C-68A6C0C002A9}" destId="{291DD134-88E6-4176-AC57-BAB7BAD56DC6}" srcOrd="0" destOrd="0" presId="urn:microsoft.com/office/officeart/2005/8/layout/radial6"/>
    <dgm:cxn modelId="{576E268C-2771-4A75-9030-E94959117104}" type="presParOf" srcId="{91CAFE92-3F50-467A-B670-5C9F5E88FB43}" destId="{5CE0C0DC-E842-4569-8FDC-1D66BE69C26A}" srcOrd="0" destOrd="0" presId="urn:microsoft.com/office/officeart/2005/8/layout/radial6"/>
    <dgm:cxn modelId="{0816A276-B413-48E6-B140-E48F36D848D1}" type="presParOf" srcId="{91CAFE92-3F50-467A-B670-5C9F5E88FB43}" destId="{765D57B5-8996-4924-9BF0-6211879C68AD}" srcOrd="1" destOrd="0" presId="urn:microsoft.com/office/officeart/2005/8/layout/radial6"/>
    <dgm:cxn modelId="{F5EA99F5-7F49-41C8-931E-C4D1AA5101F4}" type="presParOf" srcId="{91CAFE92-3F50-467A-B670-5C9F5E88FB43}" destId="{6E9D1432-19DF-4A41-96FB-56C0598D8A49}" srcOrd="2" destOrd="0" presId="urn:microsoft.com/office/officeart/2005/8/layout/radial6"/>
    <dgm:cxn modelId="{7FBD016D-AA59-4005-9B4E-F0F9F899AC0C}" type="presParOf" srcId="{91CAFE92-3F50-467A-B670-5C9F5E88FB43}" destId="{1FE7BAB9-17E0-4936-AA27-F683C046316C}" srcOrd="3" destOrd="0" presId="urn:microsoft.com/office/officeart/2005/8/layout/radial6"/>
    <dgm:cxn modelId="{39D108B7-C9DB-4FE4-ADB7-ED4B337D0984}" type="presParOf" srcId="{91CAFE92-3F50-467A-B670-5C9F5E88FB43}" destId="{291DD134-88E6-4176-AC57-BAB7BAD56DC6}" srcOrd="4" destOrd="0" presId="urn:microsoft.com/office/officeart/2005/8/layout/radial6"/>
    <dgm:cxn modelId="{E91A5004-FC1F-4BA3-91F0-507B03F34E40}" type="presParOf" srcId="{91CAFE92-3F50-467A-B670-5C9F5E88FB43}" destId="{D412F4EA-1985-4C65-B279-3DE83CA460FA}" srcOrd="5" destOrd="0" presId="urn:microsoft.com/office/officeart/2005/8/layout/radial6"/>
    <dgm:cxn modelId="{170D0AF6-4F74-465A-A076-F94485276677}" type="presParOf" srcId="{91CAFE92-3F50-467A-B670-5C9F5E88FB43}" destId="{A60CA66C-04B2-480E-886D-76BFA4256B5A}" srcOrd="6" destOrd="0" presId="urn:microsoft.com/office/officeart/2005/8/layout/radial6"/>
    <dgm:cxn modelId="{F6BD64E9-1480-4372-80C5-4BE14546B97A}" type="presParOf" srcId="{91CAFE92-3F50-467A-B670-5C9F5E88FB43}" destId="{B94B7322-B186-4F66-8C8A-7295DDFAB75C}" srcOrd="7" destOrd="0" presId="urn:microsoft.com/office/officeart/2005/8/layout/radial6"/>
    <dgm:cxn modelId="{76313530-0C9A-44FD-8160-1BF8A7DCF269}" type="presParOf" srcId="{91CAFE92-3F50-467A-B670-5C9F5E88FB43}" destId="{026CC4A7-745F-43E4-B0D4-473DF60A4984}" srcOrd="8" destOrd="0" presId="urn:microsoft.com/office/officeart/2005/8/layout/radial6"/>
    <dgm:cxn modelId="{C360A118-5C21-47F3-885F-7E8919A1AF54}" type="presParOf" srcId="{91CAFE92-3F50-467A-B670-5C9F5E88FB43}" destId="{0E419993-ABAC-4BAB-B457-2D263F4994CA}" srcOrd="9" destOrd="0" presId="urn:microsoft.com/office/officeart/2005/8/layout/radial6"/>
    <dgm:cxn modelId="{198510A0-FFC3-4BB0-AD21-AF09B98BDFBB}" type="presParOf" srcId="{91CAFE92-3F50-467A-B670-5C9F5E88FB43}" destId="{E42A00DE-D28D-4582-A779-7CC5839B7A18}" srcOrd="10" destOrd="0" presId="urn:microsoft.com/office/officeart/2005/8/layout/radial6"/>
    <dgm:cxn modelId="{C9E9E023-C4B4-4900-98D5-29FF27492B5B}" type="presParOf" srcId="{91CAFE92-3F50-467A-B670-5C9F5E88FB43}" destId="{811179CF-DB85-4059-BBAE-449308025BAB}" srcOrd="11" destOrd="0" presId="urn:microsoft.com/office/officeart/2005/8/layout/radial6"/>
    <dgm:cxn modelId="{5BFE15E3-2CA8-4799-94BA-12F2B77D41AB}" type="presParOf" srcId="{91CAFE92-3F50-467A-B670-5C9F5E88FB43}" destId="{E3C92CFB-A268-4328-9F39-37624F0EB361}" srcOrd="12" destOrd="0" presId="urn:microsoft.com/office/officeart/2005/8/layout/radial6"/>
    <dgm:cxn modelId="{FE9CD2CF-92D3-47E2-B79F-F5A6EDD538A9}" type="presParOf" srcId="{91CAFE92-3F50-467A-B670-5C9F5E88FB43}" destId="{8A4F0485-4CDF-4CE4-8C1D-7470E0F7ECDE}" srcOrd="13" destOrd="0" presId="urn:microsoft.com/office/officeart/2005/8/layout/radial6"/>
    <dgm:cxn modelId="{9EF7DC0B-2BD9-4A6F-B861-E3318247D420}" type="presParOf" srcId="{91CAFE92-3F50-467A-B670-5C9F5E88FB43}" destId="{E396808C-1C8E-42D1-B3F5-66CB9404988D}" srcOrd="14" destOrd="0" presId="urn:microsoft.com/office/officeart/2005/8/layout/radial6"/>
    <dgm:cxn modelId="{A006FDDD-8BF1-41F0-A32F-97EB0469496B}" type="presParOf" srcId="{91CAFE92-3F50-467A-B670-5C9F5E88FB43}" destId="{56943605-4E26-48E4-897E-164888356B1F}" srcOrd="15" destOrd="0" presId="urn:microsoft.com/office/officeart/2005/8/layout/radial6"/>
    <dgm:cxn modelId="{7C49ECBD-1DE1-488A-A229-9AADFB44B990}" type="presParOf" srcId="{91CAFE92-3F50-467A-B670-5C9F5E88FB43}" destId="{9A12A175-3AD4-44FC-AE64-1029CA656F55}" srcOrd="16" destOrd="0" presId="urn:microsoft.com/office/officeart/2005/8/layout/radial6"/>
    <dgm:cxn modelId="{F526492C-62BB-4D39-87DF-73D69BDBD221}" type="presParOf" srcId="{91CAFE92-3F50-467A-B670-5C9F5E88FB43}" destId="{8C2BE816-9EAE-46E7-AE6C-E137BB76E50C}" srcOrd="17" destOrd="0" presId="urn:microsoft.com/office/officeart/2005/8/layout/radial6"/>
    <dgm:cxn modelId="{DC7B0DFF-FBE9-4707-B456-E057663F1294}" type="presParOf" srcId="{91CAFE92-3F50-467A-B670-5C9F5E88FB43}" destId="{199D6C1A-E565-4769-8A7F-5FFB68B973DA}"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9D6C1A-E565-4769-8A7F-5FFB68B973DA}">
      <dsp:nvSpPr>
        <dsp:cNvPr id="0" name=""/>
        <dsp:cNvSpPr/>
      </dsp:nvSpPr>
      <dsp:spPr>
        <a:xfrm>
          <a:off x="945707" y="610585"/>
          <a:ext cx="4183436" cy="4183436"/>
        </a:xfrm>
        <a:prstGeom prst="blockArc">
          <a:avLst>
            <a:gd name="adj1" fmla="val 12600000"/>
            <a:gd name="adj2" fmla="val 16200000"/>
            <a:gd name="adj3" fmla="val 4517"/>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943605-4E26-48E4-897E-164888356B1F}">
      <dsp:nvSpPr>
        <dsp:cNvPr id="0" name=""/>
        <dsp:cNvSpPr/>
      </dsp:nvSpPr>
      <dsp:spPr>
        <a:xfrm>
          <a:off x="945707" y="610585"/>
          <a:ext cx="4183436" cy="4183436"/>
        </a:xfrm>
        <a:prstGeom prst="blockArc">
          <a:avLst>
            <a:gd name="adj1" fmla="val 9000000"/>
            <a:gd name="adj2" fmla="val 12600000"/>
            <a:gd name="adj3" fmla="val 4517"/>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3C92CFB-A268-4328-9F39-37624F0EB361}">
      <dsp:nvSpPr>
        <dsp:cNvPr id="0" name=""/>
        <dsp:cNvSpPr/>
      </dsp:nvSpPr>
      <dsp:spPr>
        <a:xfrm>
          <a:off x="945707" y="610585"/>
          <a:ext cx="4183436" cy="4183436"/>
        </a:xfrm>
        <a:prstGeom prst="blockArc">
          <a:avLst>
            <a:gd name="adj1" fmla="val 5400000"/>
            <a:gd name="adj2" fmla="val 9000000"/>
            <a:gd name="adj3" fmla="val 4517"/>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419993-ABAC-4BAB-B457-2D263F4994CA}">
      <dsp:nvSpPr>
        <dsp:cNvPr id="0" name=""/>
        <dsp:cNvSpPr/>
      </dsp:nvSpPr>
      <dsp:spPr>
        <a:xfrm>
          <a:off x="945707" y="610585"/>
          <a:ext cx="4183436" cy="4183436"/>
        </a:xfrm>
        <a:prstGeom prst="blockArc">
          <a:avLst>
            <a:gd name="adj1" fmla="val 1800000"/>
            <a:gd name="adj2" fmla="val 5400000"/>
            <a:gd name="adj3" fmla="val 4517"/>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0CA66C-04B2-480E-886D-76BFA4256B5A}">
      <dsp:nvSpPr>
        <dsp:cNvPr id="0" name=""/>
        <dsp:cNvSpPr/>
      </dsp:nvSpPr>
      <dsp:spPr>
        <a:xfrm>
          <a:off x="945707" y="610585"/>
          <a:ext cx="4183436" cy="4183436"/>
        </a:xfrm>
        <a:prstGeom prst="blockArc">
          <a:avLst>
            <a:gd name="adj1" fmla="val 19800000"/>
            <a:gd name="adj2" fmla="val 1800000"/>
            <a:gd name="adj3" fmla="val 451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E7BAB9-17E0-4936-AA27-F683C046316C}">
      <dsp:nvSpPr>
        <dsp:cNvPr id="0" name=""/>
        <dsp:cNvSpPr/>
      </dsp:nvSpPr>
      <dsp:spPr>
        <a:xfrm>
          <a:off x="945707" y="610585"/>
          <a:ext cx="4183436" cy="4183436"/>
        </a:xfrm>
        <a:prstGeom prst="blockArc">
          <a:avLst>
            <a:gd name="adj1" fmla="val 16200000"/>
            <a:gd name="adj2" fmla="val 19800000"/>
            <a:gd name="adj3" fmla="val 4517"/>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E0C0DC-E842-4569-8FDC-1D66BE69C26A}">
      <dsp:nvSpPr>
        <dsp:cNvPr id="0" name=""/>
        <dsp:cNvSpPr/>
      </dsp:nvSpPr>
      <dsp:spPr>
        <a:xfrm>
          <a:off x="2100095" y="1764973"/>
          <a:ext cx="1874661" cy="1874661"/>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t>Data Governance</a:t>
          </a:r>
          <a:endParaRPr lang="en-SG" sz="2000" b="1" kern="1200" dirty="0"/>
        </a:p>
      </dsp:txBody>
      <dsp:txXfrm>
        <a:off x="2374633" y="2039511"/>
        <a:ext cx="1325585" cy="1325585"/>
      </dsp:txXfrm>
    </dsp:sp>
    <dsp:sp modelId="{765D57B5-8996-4924-9BF0-6211879C68AD}">
      <dsp:nvSpPr>
        <dsp:cNvPr id="0" name=""/>
        <dsp:cNvSpPr/>
      </dsp:nvSpPr>
      <dsp:spPr>
        <a:xfrm>
          <a:off x="2381294" y="1695"/>
          <a:ext cx="1312262" cy="131226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b="1" kern="1200" dirty="0" err="1"/>
            <a:t>Organisational</a:t>
          </a:r>
          <a:r>
            <a:rPr lang="en-US" sz="1050" b="1" kern="1200" dirty="0"/>
            <a:t> Structures</a:t>
          </a:r>
          <a:endParaRPr lang="en-SG" sz="1050" b="1" kern="1200" dirty="0"/>
        </a:p>
      </dsp:txBody>
      <dsp:txXfrm>
        <a:off x="2573470" y="193871"/>
        <a:ext cx="927910" cy="927910"/>
      </dsp:txXfrm>
    </dsp:sp>
    <dsp:sp modelId="{291DD134-88E6-4176-AC57-BAB7BAD56DC6}">
      <dsp:nvSpPr>
        <dsp:cNvPr id="0" name=""/>
        <dsp:cNvSpPr/>
      </dsp:nvSpPr>
      <dsp:spPr>
        <a:xfrm>
          <a:off x="4151863" y="1023934"/>
          <a:ext cx="1312262" cy="1312262"/>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Legislation</a:t>
          </a:r>
          <a:endParaRPr lang="en-SG" sz="1100" b="1" kern="1200" dirty="0"/>
        </a:p>
      </dsp:txBody>
      <dsp:txXfrm>
        <a:off x="4344039" y="1216110"/>
        <a:ext cx="927910" cy="927910"/>
      </dsp:txXfrm>
    </dsp:sp>
    <dsp:sp modelId="{B94B7322-B186-4F66-8C8A-7295DDFAB75C}">
      <dsp:nvSpPr>
        <dsp:cNvPr id="0" name=""/>
        <dsp:cNvSpPr/>
      </dsp:nvSpPr>
      <dsp:spPr>
        <a:xfrm>
          <a:off x="4151863" y="3068411"/>
          <a:ext cx="1312262" cy="1312262"/>
        </a:xfrm>
        <a:prstGeom prst="ellipse">
          <a:avLst/>
        </a:prstGeom>
        <a:solidFill>
          <a:schemeClr val="accent4">
            <a:lumMod val="60000"/>
            <a:lum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Data Management Policies</a:t>
          </a:r>
          <a:endParaRPr lang="en-SG" sz="1100" b="1" kern="1200" dirty="0"/>
        </a:p>
      </dsp:txBody>
      <dsp:txXfrm>
        <a:off x="4344039" y="3260587"/>
        <a:ext cx="927910" cy="927910"/>
      </dsp:txXfrm>
    </dsp:sp>
    <dsp:sp modelId="{E42A00DE-D28D-4582-A779-7CC5839B7A18}">
      <dsp:nvSpPr>
        <dsp:cNvPr id="0" name=""/>
        <dsp:cNvSpPr/>
      </dsp:nvSpPr>
      <dsp:spPr>
        <a:xfrm>
          <a:off x="2381294" y="4090649"/>
          <a:ext cx="1312262" cy="1312262"/>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ICT Systems and Security Measures</a:t>
          </a:r>
          <a:endParaRPr lang="en-SG" sz="1100" b="1" kern="1200" dirty="0"/>
        </a:p>
      </dsp:txBody>
      <dsp:txXfrm>
        <a:off x="2573470" y="4282825"/>
        <a:ext cx="927910" cy="927910"/>
      </dsp:txXfrm>
    </dsp:sp>
    <dsp:sp modelId="{8A4F0485-4CDF-4CE4-8C1D-7470E0F7ECDE}">
      <dsp:nvSpPr>
        <dsp:cNvPr id="0" name=""/>
        <dsp:cNvSpPr/>
      </dsp:nvSpPr>
      <dsp:spPr>
        <a:xfrm>
          <a:off x="610725" y="3068411"/>
          <a:ext cx="1312262" cy="1312262"/>
        </a:xfrm>
        <a:prstGeom prst="ellipse">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t>Process Safeguards</a:t>
          </a:r>
          <a:endParaRPr lang="en-SG" sz="1100" b="1" kern="1200" dirty="0"/>
        </a:p>
      </dsp:txBody>
      <dsp:txXfrm>
        <a:off x="802901" y="3260587"/>
        <a:ext cx="927910" cy="927910"/>
      </dsp:txXfrm>
    </dsp:sp>
    <dsp:sp modelId="{9A12A175-3AD4-44FC-AE64-1029CA656F55}">
      <dsp:nvSpPr>
        <dsp:cNvPr id="0" name=""/>
        <dsp:cNvSpPr/>
      </dsp:nvSpPr>
      <dsp:spPr>
        <a:xfrm>
          <a:off x="610725" y="1023934"/>
          <a:ext cx="1312262" cy="1312262"/>
        </a:xfrm>
        <a:prstGeom prst="ellipse">
          <a:avLst/>
        </a:prstGeom>
        <a:solidFill>
          <a:srgbClr val="08235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en-SG" sz="1100" b="1" kern="1200" dirty="0"/>
        </a:p>
      </dsp:txBody>
      <dsp:txXfrm>
        <a:off x="802901" y="1216110"/>
        <a:ext cx="927910" cy="92791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3094B2C3-A086-4098-B96F-812560551A2C}" type="datetimeFigureOut">
              <a:rPr lang="en-US" smtClean="0"/>
              <a:t>11/5/2025</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C5EF552A-4406-4355-AB05-C847B9C4CF4B}" type="slidenum">
              <a:rPr lang="en-US" smtClean="0"/>
              <a:t>‹#›</a:t>
            </a:fld>
            <a:endParaRPr lang="en-US"/>
          </a:p>
        </p:txBody>
      </p:sp>
    </p:spTree>
    <p:extLst>
      <p:ext uri="{BB962C8B-B14F-4D97-AF65-F5344CB8AC3E}">
        <p14:creationId xmlns:p14="http://schemas.microsoft.com/office/powerpoint/2010/main" val="103404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Good morning/afternoon everyone, I am Yi Ding from the Singapore Department of Statistics, or D-O-S DOS for short. Today I will be presenting on how we strengthen </a:t>
            </a:r>
            <a:r>
              <a:rPr lang="en-US" dirty="0"/>
              <a:t>Partnerships with Key Stakeholders and Provide User-centric Statistical Services and Data Products.</a:t>
            </a:r>
            <a:endParaRPr lang="en-SG" dirty="0"/>
          </a:p>
        </p:txBody>
      </p:sp>
      <p:sp>
        <p:nvSpPr>
          <p:cNvPr id="4" name="Slide Number Placeholder 3"/>
          <p:cNvSpPr>
            <a:spLocks noGrp="1"/>
          </p:cNvSpPr>
          <p:nvPr>
            <p:ph type="sldNum" sz="quarter" idx="5"/>
          </p:nvPr>
        </p:nvSpPr>
        <p:spPr/>
        <p:txBody>
          <a:bodyPr/>
          <a:lstStyle/>
          <a:p>
            <a:fld id="{C5EF552A-4406-4355-AB05-C847B9C4CF4B}" type="slidenum">
              <a:rPr lang="en-US" smtClean="0"/>
              <a:t>1</a:t>
            </a:fld>
            <a:endParaRPr lang="en-US"/>
          </a:p>
        </p:txBody>
      </p:sp>
    </p:spTree>
    <p:extLst>
      <p:ext uri="{BB962C8B-B14F-4D97-AF65-F5344CB8AC3E}">
        <p14:creationId xmlns:p14="http://schemas.microsoft.com/office/powerpoint/2010/main" val="1344366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26494-2A47-4711-A27E-00E006791A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746B4E-CDB7-806C-EC30-0286AC8992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D30BFB-C01C-7076-104D-C41F286B6E08}"/>
              </a:ext>
            </a:extLst>
          </p:cNvPr>
          <p:cNvSpPr>
            <a:spLocks noGrp="1"/>
          </p:cNvSpPr>
          <p:nvPr>
            <p:ph type="body" idx="1"/>
          </p:nvPr>
        </p:nvSpPr>
        <p:spPr/>
        <p:txBody>
          <a:bodyPr/>
          <a:lstStyle/>
          <a:p>
            <a:r>
              <a:rPr lang="en-SG" strike="noStrike" dirty="0"/>
              <a:t>As recognition of our effort </a:t>
            </a:r>
            <a:r>
              <a:rPr lang="en-SG" dirty="0"/>
              <a:t>in engaging the public, we’ve topped the Open Data Inventory or ODIN Ranking by the Open Data Watch for the past 4 years, and we’ve won recognition of excellence from </a:t>
            </a:r>
            <a:r>
              <a:rPr lang="en-SG" dirty="0" err="1"/>
              <a:t>OpenGov</a:t>
            </a:r>
            <a:r>
              <a:rPr lang="en-SG" dirty="0"/>
              <a:t> Asia for the </a:t>
            </a:r>
            <a:r>
              <a:rPr lang="en-SG" dirty="0" err="1"/>
              <a:t>SingStat</a:t>
            </a:r>
            <a:r>
              <a:rPr lang="en-SG" dirty="0"/>
              <a:t> table builder and mobile app. </a:t>
            </a:r>
          </a:p>
        </p:txBody>
      </p:sp>
      <p:sp>
        <p:nvSpPr>
          <p:cNvPr id="4" name="Slide Number Placeholder 3">
            <a:extLst>
              <a:ext uri="{FF2B5EF4-FFF2-40B4-BE49-F238E27FC236}">
                <a16:creationId xmlns:a16="http://schemas.microsoft.com/office/drawing/2014/main" id="{956CB7C2-A666-0575-5B92-739539439D41}"/>
              </a:ext>
            </a:extLst>
          </p:cNvPr>
          <p:cNvSpPr>
            <a:spLocks noGrp="1"/>
          </p:cNvSpPr>
          <p:nvPr>
            <p:ph type="sldNum" sz="quarter" idx="5"/>
          </p:nvPr>
        </p:nvSpPr>
        <p:spPr/>
        <p:txBody>
          <a:bodyPr/>
          <a:lstStyle/>
          <a:p>
            <a:fld id="{C5EF552A-4406-4355-AB05-C847B9C4CF4B}" type="slidenum">
              <a:rPr lang="en-US" smtClean="0"/>
              <a:t>10</a:t>
            </a:fld>
            <a:endParaRPr lang="en-US"/>
          </a:p>
        </p:txBody>
      </p:sp>
    </p:spTree>
    <p:extLst>
      <p:ext uri="{BB962C8B-B14F-4D97-AF65-F5344CB8AC3E}">
        <p14:creationId xmlns:p14="http://schemas.microsoft.com/office/powerpoint/2010/main" val="2736751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46139-38A1-7852-9B80-3FDF19F29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24BC8-76C4-6BED-134C-1EB8216A8F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89114B-9814-2CC2-C1F0-ADD761BEE1DC}"/>
              </a:ext>
            </a:extLst>
          </p:cNvPr>
          <p:cNvSpPr>
            <a:spLocks noGrp="1"/>
          </p:cNvSpPr>
          <p:nvPr>
            <p:ph type="body" idx="1"/>
          </p:nvPr>
        </p:nvSpPr>
        <p:spPr/>
        <p:txBody>
          <a:bodyPr/>
          <a:lstStyle/>
          <a:p>
            <a:r>
              <a:rPr lang="en-SG" dirty="0"/>
              <a:t>For researchers, our Anonymised Microdata Access Programme </a:t>
            </a:r>
            <a:r>
              <a:rPr lang="en-US" dirty="0"/>
              <a:t>facilitates research by academic researchers in Singapore’s Autonomous Universities by providing access to anonymized microdata in a secure environment. </a:t>
            </a:r>
          </a:p>
          <a:p>
            <a:endParaRPr lang="en-SG" dirty="0"/>
          </a:p>
        </p:txBody>
      </p:sp>
      <p:sp>
        <p:nvSpPr>
          <p:cNvPr id="4" name="Slide Number Placeholder 3">
            <a:extLst>
              <a:ext uri="{FF2B5EF4-FFF2-40B4-BE49-F238E27FC236}">
                <a16:creationId xmlns:a16="http://schemas.microsoft.com/office/drawing/2014/main" id="{3E798544-B909-DDB5-018F-C16A68767EE5}"/>
              </a:ext>
            </a:extLst>
          </p:cNvPr>
          <p:cNvSpPr>
            <a:spLocks noGrp="1"/>
          </p:cNvSpPr>
          <p:nvPr>
            <p:ph type="sldNum" sz="quarter" idx="5"/>
          </p:nvPr>
        </p:nvSpPr>
        <p:spPr/>
        <p:txBody>
          <a:bodyPr/>
          <a:lstStyle/>
          <a:p>
            <a:fld id="{C5EF552A-4406-4355-AB05-C847B9C4CF4B}" type="slidenum">
              <a:rPr lang="en-US" smtClean="0"/>
              <a:t>11</a:t>
            </a:fld>
            <a:endParaRPr lang="en-US"/>
          </a:p>
        </p:txBody>
      </p:sp>
    </p:spTree>
    <p:extLst>
      <p:ext uri="{BB962C8B-B14F-4D97-AF65-F5344CB8AC3E}">
        <p14:creationId xmlns:p14="http://schemas.microsoft.com/office/powerpoint/2010/main" val="3381562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EB76-7C61-1F60-0548-E0ECB33D30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1FEFB-72CF-D7D7-0C9D-A3E058DFEA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D79D1-AF8E-52E7-1FB8-C074F07F1399}"/>
              </a:ext>
            </a:extLst>
          </p:cNvPr>
          <p:cNvSpPr>
            <a:spLocks noGrp="1"/>
          </p:cNvSpPr>
          <p:nvPr>
            <p:ph type="body" idx="1"/>
          </p:nvPr>
        </p:nvSpPr>
        <p:spPr/>
        <p:txBody>
          <a:bodyPr/>
          <a:lstStyle/>
          <a:p>
            <a:r>
              <a:rPr lang="en-SG" dirty="0"/>
              <a:t>We have many engagements with the international statistical community, for example our Chief Statistician is currently </a:t>
            </a:r>
            <a:r>
              <a:rPr lang="en-US" dirty="0"/>
              <a:t>Chair of the Bureau of the Asia-Pacific Committee on Statistics in UN ESCAP. </a:t>
            </a:r>
            <a:endParaRPr lang="en-SG" dirty="0"/>
          </a:p>
        </p:txBody>
      </p:sp>
      <p:sp>
        <p:nvSpPr>
          <p:cNvPr id="4" name="Slide Number Placeholder 3">
            <a:extLst>
              <a:ext uri="{FF2B5EF4-FFF2-40B4-BE49-F238E27FC236}">
                <a16:creationId xmlns:a16="http://schemas.microsoft.com/office/drawing/2014/main" id="{B34AE062-E76F-A322-A618-FE2D5A603A13}"/>
              </a:ext>
            </a:extLst>
          </p:cNvPr>
          <p:cNvSpPr>
            <a:spLocks noGrp="1"/>
          </p:cNvSpPr>
          <p:nvPr>
            <p:ph type="sldNum" sz="quarter" idx="5"/>
          </p:nvPr>
        </p:nvSpPr>
        <p:spPr/>
        <p:txBody>
          <a:bodyPr/>
          <a:lstStyle/>
          <a:p>
            <a:fld id="{C5EF552A-4406-4355-AB05-C847B9C4CF4B}" type="slidenum">
              <a:rPr lang="en-US" smtClean="0"/>
              <a:t>12</a:t>
            </a:fld>
            <a:endParaRPr lang="en-US"/>
          </a:p>
        </p:txBody>
      </p:sp>
    </p:spTree>
    <p:extLst>
      <p:ext uri="{BB962C8B-B14F-4D97-AF65-F5344CB8AC3E}">
        <p14:creationId xmlns:p14="http://schemas.microsoft.com/office/powerpoint/2010/main" val="3091864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B4AA9-B998-8281-5146-5DF55C8743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F991CA-40DD-68D4-A052-1A5733A887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7A06E-611D-951C-0934-5A5EF3EAFB89}"/>
              </a:ext>
            </a:extLst>
          </p:cNvPr>
          <p:cNvSpPr>
            <a:spLocks noGrp="1"/>
          </p:cNvSpPr>
          <p:nvPr>
            <p:ph type="body" idx="1"/>
          </p:nvPr>
        </p:nvSpPr>
        <p:spPr/>
        <p:txBody>
          <a:bodyPr/>
          <a:lstStyle/>
          <a:p>
            <a:r>
              <a:rPr lang="en-US" dirty="0"/>
              <a:t>Next, we discuss our engagement with our fellow agencies in the Singapore Government.  Government officers make extensive use of data for decision-making, while Research &amp; Statistics Units or RSUs and </a:t>
            </a:r>
            <a:r>
              <a:rPr lang="en-US" sz="1200" dirty="0">
                <a:solidFill>
                  <a:schemeClr val="tx2">
                    <a:lumMod val="50000"/>
                  </a:schemeClr>
                </a:solidFill>
              </a:rPr>
              <a:t>Administrative Data Agencies are major data producers.</a:t>
            </a:r>
            <a:endParaRPr lang="en-SG" dirty="0"/>
          </a:p>
        </p:txBody>
      </p:sp>
      <p:sp>
        <p:nvSpPr>
          <p:cNvPr id="4" name="Slide Number Placeholder 3">
            <a:extLst>
              <a:ext uri="{FF2B5EF4-FFF2-40B4-BE49-F238E27FC236}">
                <a16:creationId xmlns:a16="http://schemas.microsoft.com/office/drawing/2014/main" id="{91FC3030-2725-7AC6-C367-CF395E0E687A}"/>
              </a:ext>
            </a:extLst>
          </p:cNvPr>
          <p:cNvSpPr>
            <a:spLocks noGrp="1"/>
          </p:cNvSpPr>
          <p:nvPr>
            <p:ph type="sldNum" sz="quarter" idx="5"/>
          </p:nvPr>
        </p:nvSpPr>
        <p:spPr/>
        <p:txBody>
          <a:bodyPr/>
          <a:lstStyle/>
          <a:p>
            <a:fld id="{C5EF552A-4406-4355-AB05-C847B9C4CF4B}" type="slidenum">
              <a:rPr lang="en-US" smtClean="0"/>
              <a:t>13</a:t>
            </a:fld>
            <a:endParaRPr lang="en-US"/>
          </a:p>
        </p:txBody>
      </p:sp>
    </p:spTree>
    <p:extLst>
      <p:ext uri="{BB962C8B-B14F-4D97-AF65-F5344CB8AC3E}">
        <p14:creationId xmlns:p14="http://schemas.microsoft.com/office/powerpoint/2010/main" val="4152852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28AF1-C454-73CF-BEAA-7E06296F4A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98F1E-DB5C-BC33-36C9-816055845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F99684-DF8B-A0B0-EB0A-B55A6170A570}"/>
              </a:ext>
            </a:extLst>
          </p:cNvPr>
          <p:cNvSpPr>
            <a:spLocks noGrp="1"/>
          </p:cNvSpPr>
          <p:nvPr>
            <p:ph type="body" idx="1"/>
          </p:nvPr>
        </p:nvSpPr>
        <p:spPr/>
        <p:txBody>
          <a:bodyPr/>
          <a:lstStyle/>
          <a:p>
            <a:r>
              <a:rPr lang="en-SG" dirty="0"/>
              <a:t>To meet the data needs of Whole-of-Government, we provide </a:t>
            </a:r>
            <a:r>
              <a:rPr lang="en-US" altLang="en-US" dirty="0">
                <a:solidFill>
                  <a:schemeClr val="accent3">
                    <a:lumMod val="50000"/>
                  </a:schemeClr>
                </a:solidFill>
                <a:ea typeface="MS PGothic" pitchFamily="34" charset="-128"/>
              </a:rPr>
              <a:t>new economic and social </a:t>
            </a:r>
            <a:r>
              <a:rPr lang="en-US" altLang="en-US" b="0" dirty="0">
                <a:solidFill>
                  <a:schemeClr val="accent3">
                    <a:lumMod val="50000"/>
                  </a:schemeClr>
                </a:solidFill>
                <a:ea typeface="MS PGothic" pitchFamily="34" charset="-128"/>
              </a:rPr>
              <a:t>data </a:t>
            </a:r>
            <a:r>
              <a:rPr lang="en-US" altLang="en-US" dirty="0">
                <a:solidFill>
                  <a:schemeClr val="accent3">
                    <a:lumMod val="50000"/>
                  </a:schemeClr>
                </a:solidFill>
                <a:ea typeface="MS PGothic" pitchFamily="34" charset="-128"/>
              </a:rPr>
              <a:t>to support policy making, undertake analytics projects with government agencies and provide access to </a:t>
            </a:r>
            <a:r>
              <a:rPr lang="en-US" altLang="en-US" dirty="0" err="1">
                <a:solidFill>
                  <a:schemeClr val="accent3">
                    <a:lumMod val="50000"/>
                  </a:schemeClr>
                </a:solidFill>
                <a:ea typeface="MS PGothic" pitchFamily="34" charset="-128"/>
              </a:rPr>
              <a:t>anonymised</a:t>
            </a:r>
            <a:r>
              <a:rPr lang="en-US" altLang="en-US" dirty="0">
                <a:solidFill>
                  <a:schemeClr val="accent3">
                    <a:lumMod val="50000"/>
                  </a:schemeClr>
                </a:solidFill>
                <a:ea typeface="MS PGothic" pitchFamily="34" charset="-128"/>
              </a:rPr>
              <a:t> microdata, and we also scale AI or machine learning models to WOG to help streamline government processes in industrial and occupational classification. </a:t>
            </a:r>
          </a:p>
          <a:p>
            <a:endParaRPr lang="en-SG" dirty="0"/>
          </a:p>
        </p:txBody>
      </p:sp>
      <p:sp>
        <p:nvSpPr>
          <p:cNvPr id="4" name="Slide Number Placeholder 3">
            <a:extLst>
              <a:ext uri="{FF2B5EF4-FFF2-40B4-BE49-F238E27FC236}">
                <a16:creationId xmlns:a16="http://schemas.microsoft.com/office/drawing/2014/main" id="{DE30197E-B23B-065F-3BB3-7A8AF12EEF58}"/>
              </a:ext>
            </a:extLst>
          </p:cNvPr>
          <p:cNvSpPr>
            <a:spLocks noGrp="1"/>
          </p:cNvSpPr>
          <p:nvPr>
            <p:ph type="sldNum" sz="quarter" idx="5"/>
          </p:nvPr>
        </p:nvSpPr>
        <p:spPr/>
        <p:txBody>
          <a:bodyPr/>
          <a:lstStyle/>
          <a:p>
            <a:fld id="{C5EF552A-4406-4355-AB05-C847B9C4CF4B}" type="slidenum">
              <a:rPr lang="en-US" smtClean="0"/>
              <a:t>14</a:t>
            </a:fld>
            <a:endParaRPr lang="en-US"/>
          </a:p>
        </p:txBody>
      </p:sp>
    </p:spTree>
    <p:extLst>
      <p:ext uri="{BB962C8B-B14F-4D97-AF65-F5344CB8AC3E}">
        <p14:creationId xmlns:p14="http://schemas.microsoft.com/office/powerpoint/2010/main" val="1553458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15AB8-79D5-339A-60F1-FFC633252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784F3-2E75-AA95-4C56-71951EDDC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F48EB-E55B-A913-377E-8FDA2D15D505}"/>
              </a:ext>
            </a:extLst>
          </p:cNvPr>
          <p:cNvSpPr>
            <a:spLocks noGrp="1"/>
          </p:cNvSpPr>
          <p:nvPr>
            <p:ph type="body" idx="1"/>
          </p:nvPr>
        </p:nvSpPr>
        <p:spPr/>
        <p:txBody>
          <a:bodyPr/>
          <a:lstStyle/>
          <a:p>
            <a:r>
              <a:rPr lang="en-SG" dirty="0"/>
              <a:t>We also help to uplift the statistical and data capabilities of government officers through our DOS Academy.</a:t>
            </a:r>
          </a:p>
        </p:txBody>
      </p:sp>
      <p:sp>
        <p:nvSpPr>
          <p:cNvPr id="4" name="Slide Number Placeholder 3">
            <a:extLst>
              <a:ext uri="{FF2B5EF4-FFF2-40B4-BE49-F238E27FC236}">
                <a16:creationId xmlns:a16="http://schemas.microsoft.com/office/drawing/2014/main" id="{8158B354-614A-EC1D-2743-4949B3DAD45D}"/>
              </a:ext>
            </a:extLst>
          </p:cNvPr>
          <p:cNvSpPr>
            <a:spLocks noGrp="1"/>
          </p:cNvSpPr>
          <p:nvPr>
            <p:ph type="sldNum" sz="quarter" idx="5"/>
          </p:nvPr>
        </p:nvSpPr>
        <p:spPr/>
        <p:txBody>
          <a:bodyPr/>
          <a:lstStyle/>
          <a:p>
            <a:fld id="{C5EF552A-4406-4355-AB05-C847B9C4CF4B}" type="slidenum">
              <a:rPr lang="en-US" smtClean="0"/>
              <a:t>15</a:t>
            </a:fld>
            <a:endParaRPr lang="en-US"/>
          </a:p>
        </p:txBody>
      </p:sp>
    </p:spTree>
    <p:extLst>
      <p:ext uri="{BB962C8B-B14F-4D97-AF65-F5344CB8AC3E}">
        <p14:creationId xmlns:p14="http://schemas.microsoft.com/office/powerpoint/2010/main" val="2778043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8EE1F-9A03-896E-9A8C-E308C1215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4F0B0-8C27-72EE-B57A-0B8252BF66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5D57B0-4D3D-0BA5-DC61-C1848E346E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Singapore has a decentralised statistical system, where </a:t>
            </a:r>
            <a:r>
              <a:rPr lang="en-US" dirty="0">
                <a:solidFill>
                  <a:schemeClr val="accent3">
                    <a:lumMod val="50000"/>
                  </a:schemeClr>
                </a:solidFill>
              </a:rPr>
              <a:t>official statistics on the Singapore economy and population are produced by DOS, while RSUs in other government agencies produce statistics under their subject matter purview. DOS is also a </a:t>
            </a:r>
            <a:r>
              <a:rPr lang="en-US" b="0" dirty="0">
                <a:solidFill>
                  <a:schemeClr val="accent3">
                    <a:lumMod val="50000"/>
                  </a:schemeClr>
                </a:solidFill>
              </a:rPr>
              <a:t>major user </a:t>
            </a:r>
            <a:r>
              <a:rPr lang="en-US" dirty="0">
                <a:solidFill>
                  <a:schemeClr val="accent3">
                    <a:lumMod val="50000"/>
                  </a:schemeClr>
                </a:solidFill>
              </a:rPr>
              <a:t>of data from RSUs and administrative data agencies as source data.  In such a setup, DOS’s role as a National Statistical Coordinator is critical to ensure consistent data quality and standards across agencies. We regularly engage public sector data users and suppliers and provide advice on statistical matters; for </a:t>
            </a:r>
            <a:r>
              <a:rPr lang="en-US" dirty="0" err="1">
                <a:solidFill>
                  <a:schemeClr val="accent3">
                    <a:lumMod val="50000"/>
                  </a:schemeClr>
                </a:solidFill>
              </a:rPr>
              <a:t>eg</a:t>
            </a:r>
            <a:r>
              <a:rPr lang="en-US" dirty="0">
                <a:solidFill>
                  <a:schemeClr val="accent3">
                    <a:lumMod val="50000"/>
                  </a:schemeClr>
                </a:solidFill>
              </a:rPr>
              <a:t> we </a:t>
            </a:r>
            <a:r>
              <a:rPr lang="en-SG" sz="1200" dirty="0">
                <a:solidFill>
                  <a:schemeClr val="accent4"/>
                </a:solidFill>
                <a:latin typeface="Aptos SemiBold" panose="020B0004020202020204" pitchFamily="34" charset="0"/>
              </a:rPr>
              <a:t>maintain </a:t>
            </a:r>
            <a:r>
              <a:rPr lang="en-SG" sz="1200" dirty="0">
                <a:solidFill>
                  <a:schemeClr val="accent6"/>
                </a:solidFill>
                <a:latin typeface="Aptos SemiBold" panose="020B0004020202020204" pitchFamily="34" charset="0"/>
              </a:rPr>
              <a:t>national statistical standards and classifications</a:t>
            </a:r>
            <a:r>
              <a:rPr lang="en-SG" sz="1200" dirty="0">
                <a:solidFill>
                  <a:schemeClr val="accent4"/>
                </a:solidFill>
                <a:latin typeface="Aptos SemiBold" panose="020B0004020202020204" pitchFamily="34" charset="0"/>
              </a:rPr>
              <a:t>, developed a </a:t>
            </a:r>
            <a:r>
              <a:rPr lang="en-US" sz="1200" dirty="0">
                <a:solidFill>
                  <a:schemeClr val="accent6"/>
                </a:solidFill>
                <a:latin typeface="Aptos SemiBold" panose="020B0004020202020204" pitchFamily="34" charset="0"/>
              </a:rPr>
              <a:t>Statistical Best Practice Handbook, and a Data Management Assessment Tool for agencies to assess their statistical processes against the Handbook</a:t>
            </a:r>
            <a:r>
              <a:rPr lang="en-SG" sz="1200" dirty="0">
                <a:solidFill>
                  <a:schemeClr val="accent4"/>
                </a:solidFill>
                <a:latin typeface="Aptos SemiBold" panose="020B0004020202020204" pitchFamily="34" charset="0"/>
              </a:rPr>
              <a:t>. </a:t>
            </a:r>
          </a:p>
          <a:p>
            <a:endParaRPr lang="en-SG" dirty="0"/>
          </a:p>
        </p:txBody>
      </p:sp>
      <p:sp>
        <p:nvSpPr>
          <p:cNvPr id="4" name="Slide Number Placeholder 3">
            <a:extLst>
              <a:ext uri="{FF2B5EF4-FFF2-40B4-BE49-F238E27FC236}">
                <a16:creationId xmlns:a16="http://schemas.microsoft.com/office/drawing/2014/main" id="{7BBFAD84-068F-1592-215C-383F6BC5E58A}"/>
              </a:ext>
            </a:extLst>
          </p:cNvPr>
          <p:cNvSpPr>
            <a:spLocks noGrp="1"/>
          </p:cNvSpPr>
          <p:nvPr>
            <p:ph type="sldNum" sz="quarter" idx="5"/>
          </p:nvPr>
        </p:nvSpPr>
        <p:spPr/>
        <p:txBody>
          <a:bodyPr/>
          <a:lstStyle/>
          <a:p>
            <a:fld id="{C5EF552A-4406-4355-AB05-C847B9C4CF4B}" type="slidenum">
              <a:rPr lang="en-US" smtClean="0"/>
              <a:t>16</a:t>
            </a:fld>
            <a:endParaRPr lang="en-US"/>
          </a:p>
        </p:txBody>
      </p:sp>
    </p:spTree>
    <p:extLst>
      <p:ext uri="{BB962C8B-B14F-4D97-AF65-F5344CB8AC3E}">
        <p14:creationId xmlns:p14="http://schemas.microsoft.com/office/powerpoint/2010/main" val="2621162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In 2019, to enhance data sharing within government for policy analysis and service delivery, DOS was designated as the </a:t>
            </a:r>
            <a:r>
              <a:rPr lang="en-SG" sz="1200" dirty="0"/>
              <a:t>Trusted Centre </a:t>
            </a:r>
            <a:r>
              <a:rPr lang="en-US" sz="1200" b="0" dirty="0">
                <a:solidFill>
                  <a:schemeClr val="accent3">
                    <a:lumMod val="50000"/>
                  </a:schemeClr>
                </a:solidFill>
                <a:effectLst/>
                <a:ea typeface="Calibri" panose="020F0502020204030204" pitchFamily="34" charset="0"/>
                <a:cs typeface="Times New Roman" panose="02020603050405020304" pitchFamily="18" charset="0"/>
              </a:rPr>
              <a:t>for Individual and Business Data or DOS TC for short, and key </a:t>
            </a:r>
            <a:r>
              <a:rPr lang="en-SG" sz="1200" b="0" dirty="0"/>
              <a:t>administrative data agencies were designated as Single Sources of Truth or SSOTs by the Singapore </a:t>
            </a:r>
            <a:r>
              <a:rPr lang="en-SG" sz="1200" dirty="0"/>
              <a:t>Government Smart Nation Office.  SSOTs are responsible to collect and clean administrative data under their purview, and to transmit the data to the Trusted Centre for distribution within government on a needs basis.</a:t>
            </a:r>
            <a:r>
              <a:rPr lang="en-US" sz="1200" dirty="0">
                <a:solidFill>
                  <a:schemeClr val="accent3">
                    <a:lumMod val="50000"/>
                  </a:schemeClr>
                </a:solidFill>
                <a:effectLst/>
                <a:ea typeface="Calibri" panose="020F0502020204030204" pitchFamily="34" charset="0"/>
                <a:cs typeface="Times New Roman" panose="02020603050405020304" pitchFamily="18" charset="0"/>
              </a:rPr>
              <a:t>  With the Trusted Centre, DOS took an important strategic step in expanding its </a:t>
            </a:r>
            <a:r>
              <a:rPr lang="en-US" sz="1200" b="0" dirty="0">
                <a:solidFill>
                  <a:schemeClr val="accent3">
                    <a:lumMod val="50000"/>
                  </a:schemeClr>
                </a:solidFill>
                <a:effectLst/>
                <a:ea typeface="Calibri" panose="020F0502020204030204" pitchFamily="34" charset="0"/>
                <a:cs typeface="Times New Roman" panose="02020603050405020304" pitchFamily="18" charset="0"/>
              </a:rPr>
              <a:t>data stewardship role </a:t>
            </a:r>
            <a:r>
              <a:rPr lang="en-US" sz="1200" dirty="0">
                <a:solidFill>
                  <a:schemeClr val="accent3">
                    <a:lumMod val="50000"/>
                  </a:schemeClr>
                </a:solidFill>
                <a:effectLst/>
                <a:ea typeface="Calibri" panose="020F0502020204030204" pitchFamily="34" charset="0"/>
                <a:cs typeface="Times New Roman" panose="02020603050405020304" pitchFamily="18" charset="0"/>
              </a:rPr>
              <a:t>for the public service. Also our working relationships </a:t>
            </a:r>
            <a:r>
              <a:rPr lang="en-SG" sz="1200" dirty="0"/>
              <a:t>with administrative data agencies became even more critical. </a:t>
            </a:r>
            <a:endParaRPr lang="en-US" sz="1200" dirty="0">
              <a:solidFill>
                <a:schemeClr val="accent3">
                  <a:lumMod val="50000"/>
                </a:schemeClr>
              </a:solidFill>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5EF552A-4406-4355-AB05-C847B9C4CF4B}" type="slidenum">
              <a:rPr lang="en-US" smtClean="0"/>
              <a:t>17</a:t>
            </a:fld>
            <a:endParaRPr lang="en-US"/>
          </a:p>
        </p:txBody>
      </p:sp>
    </p:spTree>
    <p:extLst>
      <p:ext uri="{BB962C8B-B14F-4D97-AF65-F5344CB8AC3E}">
        <p14:creationId xmlns:p14="http://schemas.microsoft.com/office/powerpoint/2010/main" val="4273008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As a Trusted Centre, DOS TC obtains and </a:t>
            </a:r>
            <a:r>
              <a:rPr lang="en-SG" sz="1200" dirty="0">
                <a:solidFill>
                  <a:schemeClr val="accent3">
                    <a:lumMod val="50000"/>
                  </a:schemeClr>
                </a:solidFill>
                <a:latin typeface="Aptos SemiBold" panose="020B0004020202020204" pitchFamily="34" charset="0"/>
                <a:ea typeface="Segoe UI Black" panose="020B0A02040204020203" pitchFamily="34" charset="0"/>
                <a:cs typeface="Segoe UI Semibold" panose="020B0702040204020203" pitchFamily="34" charset="0"/>
              </a:rPr>
              <a:t>shares a broad range of administrative data within government under the Public Sector Governance Act or PSGA for policy analysis and service delivery.  The PSGA enables </a:t>
            </a:r>
            <a:r>
              <a:rPr lang="en-US" sz="1200" dirty="0">
                <a:solidFill>
                  <a:schemeClr val="accent3">
                    <a:lumMod val="50000"/>
                  </a:schemeClr>
                </a:solidFill>
                <a:latin typeface="+mn-lt"/>
                <a:ea typeface="Calibri"/>
                <a:cs typeface="Segoe UI" panose="020B0502040204020203" pitchFamily="34" charset="0"/>
              </a:rPr>
              <a:t>data sharing </a:t>
            </a:r>
            <a:r>
              <a:rPr lang="en-US" sz="1200" u="sng" dirty="0">
                <a:solidFill>
                  <a:schemeClr val="accent3">
                    <a:lumMod val="50000"/>
                  </a:schemeClr>
                </a:solidFill>
                <a:latin typeface="+mn-lt"/>
                <a:ea typeface="Calibri"/>
                <a:cs typeface="Segoe UI" panose="020B0502040204020203" pitchFamily="34" charset="0"/>
              </a:rPr>
              <a:t>within government</a:t>
            </a:r>
            <a:r>
              <a:rPr lang="en-US" sz="1200" dirty="0">
                <a:solidFill>
                  <a:schemeClr val="accent3">
                    <a:lumMod val="50000"/>
                  </a:schemeClr>
                </a:solidFill>
                <a:latin typeface="+mn-lt"/>
                <a:ea typeface="Calibri"/>
                <a:cs typeface="Segoe UI" panose="020B0502040204020203" pitchFamily="34" charset="0"/>
              </a:rPr>
              <a:t>, while imposing strong safeguards such as criminal penalties on public officers who commit acts of data misuse. </a:t>
            </a:r>
            <a:endParaRPr lang="en-SG" dirty="0"/>
          </a:p>
        </p:txBody>
      </p:sp>
      <p:sp>
        <p:nvSpPr>
          <p:cNvPr id="4" name="Slide Number Placeholder 3"/>
          <p:cNvSpPr>
            <a:spLocks noGrp="1"/>
          </p:cNvSpPr>
          <p:nvPr>
            <p:ph type="sldNum" sz="quarter" idx="5"/>
          </p:nvPr>
        </p:nvSpPr>
        <p:spPr/>
        <p:txBody>
          <a:bodyPr/>
          <a:lstStyle/>
          <a:p>
            <a:fld id="{4D2F5D81-0774-4174-885F-52FE1D13A18B}" type="slidenum">
              <a:rPr lang="en-SG" smtClean="0"/>
              <a:t>18</a:t>
            </a:fld>
            <a:endParaRPr lang="en-SG"/>
          </a:p>
        </p:txBody>
      </p:sp>
    </p:spTree>
    <p:extLst>
      <p:ext uri="{BB962C8B-B14F-4D97-AF65-F5344CB8AC3E}">
        <p14:creationId xmlns:p14="http://schemas.microsoft.com/office/powerpoint/2010/main" val="2491246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The data explosion that came with digitalisation have expanded and shaped our Government data landscape and also the role of DOS.  In addition to our traditional role, we are also involved in data stewardship activities like supporting government analytics projects and data sharing. Continual collaboration with WOG has been key to achieving such progress…</a:t>
            </a:r>
          </a:p>
        </p:txBody>
      </p:sp>
      <p:sp>
        <p:nvSpPr>
          <p:cNvPr id="4" name="Slide Number Placeholder 3"/>
          <p:cNvSpPr>
            <a:spLocks noGrp="1"/>
          </p:cNvSpPr>
          <p:nvPr>
            <p:ph type="sldNum" sz="quarter" idx="5"/>
          </p:nvPr>
        </p:nvSpPr>
        <p:spPr/>
        <p:txBody>
          <a:bodyPr/>
          <a:lstStyle/>
          <a:p>
            <a:fld id="{C5EF552A-4406-4355-AB05-C847B9C4CF4B}" type="slidenum">
              <a:rPr lang="en-US" smtClean="0"/>
              <a:t>19</a:t>
            </a:fld>
            <a:endParaRPr lang="en-US"/>
          </a:p>
        </p:txBody>
      </p:sp>
    </p:spTree>
    <p:extLst>
      <p:ext uri="{BB962C8B-B14F-4D97-AF65-F5344CB8AC3E}">
        <p14:creationId xmlns:p14="http://schemas.microsoft.com/office/powerpoint/2010/main" val="128449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2D613-6B49-7F7E-A1A5-DF587ACD4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A0EFF-B0F5-52F8-36C6-68C4AAD0D7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D2388E-D445-9E90-3037-EEEECEFB05A1}"/>
              </a:ext>
            </a:extLst>
          </p:cNvPr>
          <p:cNvSpPr>
            <a:spLocks noGrp="1"/>
          </p:cNvSpPr>
          <p:nvPr>
            <p:ph type="body" idx="1"/>
          </p:nvPr>
        </p:nvSpPr>
        <p:spPr/>
        <p:txBody>
          <a:bodyPr/>
          <a:lstStyle/>
          <a:p>
            <a:r>
              <a:rPr lang="en-SG" dirty="0"/>
              <a:t>First, a short introduction of Singapore DOS, we are Singapore’s NSO and National </a:t>
            </a:r>
            <a:r>
              <a:rPr lang="en-US" sz="1200" b="0" dirty="0">
                <a:solidFill>
                  <a:schemeClr val="accent3">
                    <a:lumMod val="50000"/>
                  </a:schemeClr>
                </a:solidFill>
              </a:rPr>
              <a:t>Statistical Coordinator under Singapore’s Statistics Act. </a:t>
            </a:r>
            <a:endParaRPr lang="en-SG" b="0" dirty="0"/>
          </a:p>
        </p:txBody>
      </p:sp>
      <p:sp>
        <p:nvSpPr>
          <p:cNvPr id="4" name="Slide Number Placeholder 3">
            <a:extLst>
              <a:ext uri="{FF2B5EF4-FFF2-40B4-BE49-F238E27FC236}">
                <a16:creationId xmlns:a16="http://schemas.microsoft.com/office/drawing/2014/main" id="{78B89039-D3C3-B88C-84B4-F1213A012015}"/>
              </a:ext>
            </a:extLst>
          </p:cNvPr>
          <p:cNvSpPr>
            <a:spLocks noGrp="1"/>
          </p:cNvSpPr>
          <p:nvPr>
            <p:ph type="sldNum" sz="quarter" idx="5"/>
          </p:nvPr>
        </p:nvSpPr>
        <p:spPr/>
        <p:txBody>
          <a:bodyPr/>
          <a:lstStyle/>
          <a:p>
            <a:fld id="{C5EF552A-4406-4355-AB05-C847B9C4CF4B}" type="slidenum">
              <a:rPr lang="en-US" smtClean="0"/>
              <a:t>2</a:t>
            </a:fld>
            <a:endParaRPr lang="en-US"/>
          </a:p>
        </p:txBody>
      </p:sp>
    </p:spTree>
    <p:extLst>
      <p:ext uri="{BB962C8B-B14F-4D97-AF65-F5344CB8AC3E}">
        <p14:creationId xmlns:p14="http://schemas.microsoft.com/office/powerpoint/2010/main" val="1412025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dirty="0"/>
              <a:t>-including </a:t>
            </a:r>
            <a:r>
              <a:rPr lang="en-US" sz="1200" b="0" dirty="0">
                <a:solidFill>
                  <a:schemeClr val="tx1">
                    <a:lumMod val="50000"/>
                  </a:schemeClr>
                </a:solidFill>
              </a:rPr>
              <a:t>proactive </a:t>
            </a:r>
            <a:r>
              <a:rPr lang="en-US" sz="1200" b="0" dirty="0">
                <a:solidFill>
                  <a:schemeClr val="accent6"/>
                </a:solidFill>
              </a:rPr>
              <a:t>engagements with partner agencies, events like DOS Learning Day and DOS Open House, and promoting awareness of </a:t>
            </a:r>
            <a:r>
              <a:rPr lang="en-US" sz="1200" b="0" dirty="0">
                <a:solidFill>
                  <a:schemeClr val="tx1">
                    <a:lumMod val="50000"/>
                  </a:schemeClr>
                </a:solidFill>
              </a:rPr>
              <a:t>available data and data quality standards and practices through meetings, publications and EDMs.</a:t>
            </a:r>
            <a:endParaRPr lang="en-SG" b="0" dirty="0"/>
          </a:p>
        </p:txBody>
      </p:sp>
      <p:sp>
        <p:nvSpPr>
          <p:cNvPr id="4" name="Slide Number Placeholder 3"/>
          <p:cNvSpPr>
            <a:spLocks noGrp="1"/>
          </p:cNvSpPr>
          <p:nvPr>
            <p:ph type="sldNum" sz="quarter" idx="5"/>
          </p:nvPr>
        </p:nvSpPr>
        <p:spPr/>
        <p:txBody>
          <a:bodyPr/>
          <a:lstStyle/>
          <a:p>
            <a:fld id="{C5EF552A-4406-4355-AB05-C847B9C4CF4B}" type="slidenum">
              <a:rPr lang="en-US" smtClean="0"/>
              <a:t>20</a:t>
            </a:fld>
            <a:endParaRPr lang="en-US"/>
          </a:p>
        </p:txBody>
      </p:sp>
    </p:spTree>
    <p:extLst>
      <p:ext uri="{BB962C8B-B14F-4D97-AF65-F5344CB8AC3E}">
        <p14:creationId xmlns:p14="http://schemas.microsoft.com/office/powerpoint/2010/main" val="2296702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ADC68-A6BE-7EC0-774E-8E7F35BD68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66A49-E159-5300-4A1A-FAC7C4955D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7C329-F3B7-AE7B-1787-E2642D1F0CE6}"/>
              </a:ext>
            </a:extLst>
          </p:cNvPr>
          <p:cNvSpPr>
            <a:spLocks noGrp="1"/>
          </p:cNvSpPr>
          <p:nvPr>
            <p:ph type="body" idx="1"/>
          </p:nvPr>
        </p:nvSpPr>
        <p:spPr/>
        <p:txBody>
          <a:bodyPr/>
          <a:lstStyle/>
          <a:p>
            <a:r>
              <a:rPr lang="en-SG" dirty="0"/>
              <a:t>With this I have come to the end of my presentation.  If you are interested to find out more about our public-facing services, do scan the QR code for more information.  Thank you.</a:t>
            </a:r>
          </a:p>
        </p:txBody>
      </p:sp>
      <p:sp>
        <p:nvSpPr>
          <p:cNvPr id="4" name="Slide Number Placeholder 3">
            <a:extLst>
              <a:ext uri="{FF2B5EF4-FFF2-40B4-BE49-F238E27FC236}">
                <a16:creationId xmlns:a16="http://schemas.microsoft.com/office/drawing/2014/main" id="{7F507014-9ED3-726D-A388-C303B79C3C46}"/>
              </a:ext>
            </a:extLst>
          </p:cNvPr>
          <p:cNvSpPr>
            <a:spLocks noGrp="1"/>
          </p:cNvSpPr>
          <p:nvPr>
            <p:ph type="sldNum" sz="quarter" idx="5"/>
          </p:nvPr>
        </p:nvSpPr>
        <p:spPr/>
        <p:txBody>
          <a:bodyPr/>
          <a:lstStyle/>
          <a:p>
            <a:fld id="{C5EF552A-4406-4355-AB05-C847B9C4CF4B}" type="slidenum">
              <a:rPr lang="en-US" smtClean="0"/>
              <a:t>21</a:t>
            </a:fld>
            <a:endParaRPr lang="en-US"/>
          </a:p>
        </p:txBody>
      </p:sp>
    </p:spTree>
    <p:extLst>
      <p:ext uri="{BB962C8B-B14F-4D97-AF65-F5344CB8AC3E}">
        <p14:creationId xmlns:p14="http://schemas.microsoft.com/office/powerpoint/2010/main" val="3891759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02B9D-8F0E-58DD-82F9-475622919F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D6571-15B5-3EB2-DA78-87F050909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C8A87E-9DE0-59DC-9808-60E47487C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We engage with multiple stakeholder groups on a regular basis.  They are ministries and agencies in the Singapore Government under Whole-of-Government, and a group within the government comprising </a:t>
            </a:r>
            <a:r>
              <a:rPr lang="en-US" sz="1200" dirty="0">
                <a:solidFill>
                  <a:schemeClr val="tx2">
                    <a:lumMod val="50000"/>
                  </a:schemeClr>
                </a:solidFill>
              </a:rPr>
              <a:t>Research &amp; Statistics Units and Administrative Data Agencies</a:t>
            </a:r>
            <a:r>
              <a:rPr lang="en-SG" sz="1200" dirty="0">
                <a:solidFill>
                  <a:schemeClr val="tx2">
                    <a:lumMod val="50000"/>
                  </a:schemeClr>
                </a:solidFill>
              </a:rPr>
              <a:t>; and</a:t>
            </a:r>
            <a:r>
              <a:rPr lang="en-SG" dirty="0"/>
              <a:t> the general public and groups in the public: Businesses, Researchers and International Organisations. </a:t>
            </a:r>
          </a:p>
        </p:txBody>
      </p:sp>
      <p:sp>
        <p:nvSpPr>
          <p:cNvPr id="4" name="Slide Number Placeholder 3">
            <a:extLst>
              <a:ext uri="{FF2B5EF4-FFF2-40B4-BE49-F238E27FC236}">
                <a16:creationId xmlns:a16="http://schemas.microsoft.com/office/drawing/2014/main" id="{1A3F818A-03CC-994B-7D6D-463C5738A14F}"/>
              </a:ext>
            </a:extLst>
          </p:cNvPr>
          <p:cNvSpPr>
            <a:spLocks noGrp="1"/>
          </p:cNvSpPr>
          <p:nvPr>
            <p:ph type="sldNum" sz="quarter" idx="5"/>
          </p:nvPr>
        </p:nvSpPr>
        <p:spPr/>
        <p:txBody>
          <a:bodyPr/>
          <a:lstStyle/>
          <a:p>
            <a:fld id="{C5EF552A-4406-4355-AB05-C847B9C4CF4B}" type="slidenum">
              <a:rPr lang="en-US" smtClean="0"/>
              <a:t>3</a:t>
            </a:fld>
            <a:endParaRPr lang="en-US"/>
          </a:p>
        </p:txBody>
      </p:sp>
    </p:spTree>
    <p:extLst>
      <p:ext uri="{BB962C8B-B14F-4D97-AF65-F5344CB8AC3E}">
        <p14:creationId xmlns:p14="http://schemas.microsoft.com/office/powerpoint/2010/main" val="2320795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50BDE-B630-EC1C-5705-91AC87A2CB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15556-29A9-B316-B058-D82114B35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E9FD6-998F-5D18-5C61-07F7771E233B}"/>
              </a:ext>
            </a:extLst>
          </p:cNvPr>
          <p:cNvSpPr>
            <a:spLocks noGrp="1"/>
          </p:cNvSpPr>
          <p:nvPr>
            <p:ph type="body" idx="1"/>
          </p:nvPr>
        </p:nvSpPr>
        <p:spPr/>
        <p:txBody>
          <a:bodyPr/>
          <a:lstStyle/>
          <a:p>
            <a:r>
              <a:rPr lang="en-SG" dirty="0"/>
              <a:t>For all our stakeholders, our website which we call the </a:t>
            </a:r>
            <a:r>
              <a:rPr lang="en-SG" dirty="0" err="1"/>
              <a:t>SingStat</a:t>
            </a:r>
            <a:r>
              <a:rPr lang="en-SG" dirty="0"/>
              <a:t> website, is the face of DOS.  We share our Vision and Mission and guiding principles on the website, which are the basis by which we function and produce trusted statistics for users. </a:t>
            </a:r>
            <a:r>
              <a:rPr lang="en-US" altLang="en-US" sz="1200" b="0" dirty="0">
                <a:solidFill>
                  <a:srgbClr val="85156B"/>
                </a:solidFill>
                <a:latin typeface="Speak Pro" panose="020B0504020101020102" pitchFamily="34" charset="0"/>
              </a:rPr>
              <a:t>By making such information publicly available, we aim to build trust with our </a:t>
            </a:r>
            <a:r>
              <a:rPr lang="en-US" sz="1200" dirty="0">
                <a:solidFill>
                  <a:schemeClr val="accent3">
                    <a:lumMod val="50000"/>
                  </a:schemeClr>
                </a:solidFill>
                <a:ea typeface="MS PGothic" pitchFamily="34" charset="-128"/>
              </a:rPr>
              <a:t>stakeholders in our statistics and processes.</a:t>
            </a:r>
            <a:endParaRPr lang="en-US" b="0" dirty="0"/>
          </a:p>
          <a:p>
            <a:endParaRPr lang="en-SG" dirty="0"/>
          </a:p>
        </p:txBody>
      </p:sp>
      <p:sp>
        <p:nvSpPr>
          <p:cNvPr id="4" name="Slide Number Placeholder 3">
            <a:extLst>
              <a:ext uri="{FF2B5EF4-FFF2-40B4-BE49-F238E27FC236}">
                <a16:creationId xmlns:a16="http://schemas.microsoft.com/office/drawing/2014/main" id="{17ED2D4D-E314-F014-BD91-349299285086}"/>
              </a:ext>
            </a:extLst>
          </p:cNvPr>
          <p:cNvSpPr>
            <a:spLocks noGrp="1"/>
          </p:cNvSpPr>
          <p:nvPr>
            <p:ph type="sldNum" sz="quarter" idx="5"/>
          </p:nvPr>
        </p:nvSpPr>
        <p:spPr/>
        <p:txBody>
          <a:bodyPr/>
          <a:lstStyle/>
          <a:p>
            <a:fld id="{C5EF552A-4406-4355-AB05-C847B9C4CF4B}" type="slidenum">
              <a:rPr lang="en-US" smtClean="0"/>
              <a:t>4</a:t>
            </a:fld>
            <a:endParaRPr lang="en-US"/>
          </a:p>
        </p:txBody>
      </p:sp>
    </p:spTree>
    <p:extLst>
      <p:ext uri="{BB962C8B-B14F-4D97-AF65-F5344CB8AC3E}">
        <p14:creationId xmlns:p14="http://schemas.microsoft.com/office/powerpoint/2010/main" val="1484450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en-SG" dirty="0"/>
              <a:t>More recently in 2023, DOS published our approach to data stewardship and governance, which </a:t>
            </a:r>
            <a:r>
              <a:rPr lang="en-US" dirty="0">
                <a:solidFill>
                  <a:schemeClr val="accent3">
                    <a:lumMod val="50000"/>
                  </a:schemeClr>
                </a:solidFill>
                <a:cs typeface="Calibri" panose="020F0502020204030204" pitchFamily="34" charset="0"/>
              </a:rPr>
              <a:t>Focuses on the production of quality statistics, development of national statistical standards and coordination of statistical activities. It seeks to </a:t>
            </a:r>
            <a:r>
              <a:rPr lang="en-SG" b="0" dirty="0">
                <a:solidFill>
                  <a:schemeClr val="accent3">
                    <a:lumMod val="50000"/>
                  </a:schemeClr>
                </a:solidFill>
                <a:effectLst/>
                <a:ea typeface="Calibri" panose="020F0502020204030204" pitchFamily="34" charset="0"/>
                <a:cs typeface="Calibri" panose="020F0502020204030204" pitchFamily="34" charset="0"/>
              </a:rPr>
              <a:t>preserve the public’s trust </a:t>
            </a:r>
            <a:r>
              <a:rPr lang="en-SG" dirty="0">
                <a:solidFill>
                  <a:schemeClr val="accent3">
                    <a:lumMod val="50000"/>
                  </a:schemeClr>
                </a:solidFill>
                <a:effectLst/>
                <a:ea typeface="Calibri" panose="020F0502020204030204" pitchFamily="34" charset="0"/>
                <a:cs typeface="Calibri" panose="020F0502020204030204" pitchFamily="34" charset="0"/>
              </a:rPr>
              <a:t>in the management of data within DOS </a:t>
            </a:r>
            <a:r>
              <a:rPr lang="en-US" dirty="0">
                <a:solidFill>
                  <a:schemeClr val="accent3">
                    <a:lumMod val="50000"/>
                  </a:schemeClr>
                </a:solidFill>
                <a:effectLst/>
                <a:ea typeface="Calibri" panose="020F0502020204030204" pitchFamily="34" charset="0"/>
                <a:cs typeface="Calibri" panose="020F0502020204030204" pitchFamily="34" charset="0"/>
              </a:rPr>
              <a:t>to ensure continued public support for data sharing and flow of data from the public.  </a:t>
            </a:r>
            <a:endParaRPr lang="en-US" dirty="0">
              <a:solidFill>
                <a:schemeClr val="accent3">
                  <a:lumMod val="50000"/>
                </a:schemeClr>
              </a:solidFill>
              <a:cs typeface="Calibri" panose="020F0502020204030204" pitchFamily="34" charset="0"/>
            </a:endParaRPr>
          </a:p>
          <a:p>
            <a:pPr eaLnBrk="1" hangingPunct="1">
              <a:lnSpc>
                <a:spcPct val="110000"/>
              </a:lnSpc>
              <a:spcBef>
                <a:spcPct val="0"/>
              </a:spcBef>
            </a:pPr>
            <a:endParaRPr lang="en-SG" dirty="0"/>
          </a:p>
        </p:txBody>
      </p:sp>
      <p:sp>
        <p:nvSpPr>
          <p:cNvPr id="4" name="Slide Number Placeholder 3"/>
          <p:cNvSpPr>
            <a:spLocks noGrp="1"/>
          </p:cNvSpPr>
          <p:nvPr>
            <p:ph type="sldNum" sz="quarter" idx="5"/>
          </p:nvPr>
        </p:nvSpPr>
        <p:spPr/>
        <p:txBody>
          <a:bodyPr/>
          <a:lstStyle/>
          <a:p>
            <a:fld id="{C5EF552A-4406-4355-AB05-C847B9C4CF4B}" type="slidenum">
              <a:rPr lang="en-US" smtClean="0"/>
              <a:t>5</a:t>
            </a:fld>
            <a:endParaRPr lang="en-US"/>
          </a:p>
        </p:txBody>
      </p:sp>
    </p:spTree>
    <p:extLst>
      <p:ext uri="{BB962C8B-B14F-4D97-AF65-F5344CB8AC3E}">
        <p14:creationId xmlns:p14="http://schemas.microsoft.com/office/powerpoint/2010/main" val="2034702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AA409-0F4A-6B65-5F78-2C1CAC2F42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EDC29B-1847-4FD3-9918-EE99FD13E2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4D200-DE47-867A-E637-5CC2AE3E3EC8}"/>
              </a:ext>
            </a:extLst>
          </p:cNvPr>
          <p:cNvSpPr>
            <a:spLocks noGrp="1"/>
          </p:cNvSpPr>
          <p:nvPr>
            <p:ph type="body" idx="1"/>
          </p:nvPr>
        </p:nvSpPr>
        <p:spPr/>
        <p:txBody>
          <a:bodyPr/>
          <a:lstStyle/>
          <a:p>
            <a:r>
              <a:rPr lang="en-SG" strike="noStrike" dirty="0"/>
              <a:t>Our </a:t>
            </a:r>
            <a:r>
              <a:rPr lang="en-SG" dirty="0"/>
              <a:t>website and public facing platforms provide users with user-centric </a:t>
            </a:r>
            <a:r>
              <a:rPr lang="en-US" dirty="0"/>
              <a:t>statistical services and data products. The </a:t>
            </a:r>
            <a:r>
              <a:rPr lang="en-US" dirty="0" err="1"/>
              <a:t>SingStat</a:t>
            </a:r>
            <a:r>
              <a:rPr lang="en-US" dirty="0"/>
              <a:t> Table Builder facilitates access to </a:t>
            </a:r>
            <a:r>
              <a:rPr lang="en-US" sz="1200" b="0" dirty="0">
                <a:solidFill>
                  <a:schemeClr val="accent3">
                    <a:lumMod val="50000"/>
                  </a:schemeClr>
                </a:solidFill>
              </a:rPr>
              <a:t>around</a:t>
            </a:r>
            <a:r>
              <a:rPr lang="en-US" dirty="0">
                <a:solidFill>
                  <a:schemeClr val="accent3">
                    <a:lumMod val="50000"/>
                  </a:schemeClr>
                </a:solidFill>
              </a:rPr>
              <a:t> 150,000 data series from 70 public sector agencies, and the </a:t>
            </a:r>
            <a:r>
              <a:rPr lang="en-US" dirty="0" err="1"/>
              <a:t>SingStat</a:t>
            </a:r>
            <a:r>
              <a:rPr lang="en-US" dirty="0"/>
              <a:t> mobile app makes it easy to access commonly used data on the go.  </a:t>
            </a:r>
            <a:endParaRPr lang="en-SG" dirty="0"/>
          </a:p>
        </p:txBody>
      </p:sp>
      <p:sp>
        <p:nvSpPr>
          <p:cNvPr id="4" name="Slide Number Placeholder 3">
            <a:extLst>
              <a:ext uri="{FF2B5EF4-FFF2-40B4-BE49-F238E27FC236}">
                <a16:creationId xmlns:a16="http://schemas.microsoft.com/office/drawing/2014/main" id="{265C49B4-1A9A-4AD5-C743-ECAF38F96E3D}"/>
              </a:ext>
            </a:extLst>
          </p:cNvPr>
          <p:cNvSpPr>
            <a:spLocks noGrp="1"/>
          </p:cNvSpPr>
          <p:nvPr>
            <p:ph type="sldNum" sz="quarter" idx="5"/>
          </p:nvPr>
        </p:nvSpPr>
        <p:spPr/>
        <p:txBody>
          <a:bodyPr/>
          <a:lstStyle/>
          <a:p>
            <a:fld id="{C5EF552A-4406-4355-AB05-C847B9C4CF4B}" type="slidenum">
              <a:rPr lang="en-US" smtClean="0"/>
              <a:t>6</a:t>
            </a:fld>
            <a:endParaRPr lang="en-US"/>
          </a:p>
        </p:txBody>
      </p:sp>
    </p:spTree>
    <p:extLst>
      <p:ext uri="{BB962C8B-B14F-4D97-AF65-F5344CB8AC3E}">
        <p14:creationId xmlns:p14="http://schemas.microsoft.com/office/powerpoint/2010/main" val="1301087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F0EE9-8BFC-AA25-10F6-4502E1086F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78E5D6-2112-0DA5-E8D0-EBDE57D93C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85C8E6-854F-05E4-0581-91187167715F}"/>
              </a:ext>
            </a:extLst>
          </p:cNvPr>
          <p:cNvSpPr>
            <a:spLocks noGrp="1"/>
          </p:cNvSpPr>
          <p:nvPr>
            <p:ph type="body" idx="1"/>
          </p:nvPr>
        </p:nvSpPr>
        <p:spPr/>
        <p:txBody>
          <a:bodyPr/>
          <a:lstStyle/>
          <a:p>
            <a:r>
              <a:rPr lang="en-SG" strike="noStrike" dirty="0"/>
              <a:t>We</a:t>
            </a:r>
            <a:r>
              <a:rPr lang="en-SG" dirty="0"/>
              <a:t> recently developed SANDRA, which stands for </a:t>
            </a:r>
            <a:r>
              <a:rPr lang="en-US" sz="1200" b="1" dirty="0">
                <a:solidFill>
                  <a:schemeClr val="accent3">
                    <a:lumMod val="50000"/>
                  </a:schemeClr>
                </a:solidFill>
              </a:rPr>
              <a:t>S</a:t>
            </a:r>
            <a:r>
              <a:rPr lang="en-US" sz="1200" b="0" dirty="0">
                <a:solidFill>
                  <a:schemeClr val="accent3">
                    <a:lumMod val="50000"/>
                  </a:schemeClr>
                </a:solidFill>
              </a:rPr>
              <a:t>tatistics </a:t>
            </a:r>
            <a:r>
              <a:rPr lang="en-US" sz="1200" b="1" dirty="0" err="1">
                <a:solidFill>
                  <a:schemeClr val="accent3">
                    <a:lumMod val="50000"/>
                  </a:schemeClr>
                </a:solidFill>
              </a:rPr>
              <a:t>AN</a:t>
            </a:r>
            <a:r>
              <a:rPr lang="en-US" sz="1200" b="0" dirty="0" err="1">
                <a:solidFill>
                  <a:schemeClr val="accent3">
                    <a:lumMod val="50000"/>
                  </a:schemeClr>
                </a:solidFill>
              </a:rPr>
              <a:t>d</a:t>
            </a:r>
            <a:r>
              <a:rPr lang="en-US" sz="1200" b="0" dirty="0">
                <a:solidFill>
                  <a:schemeClr val="accent3">
                    <a:lumMod val="50000"/>
                  </a:schemeClr>
                </a:solidFill>
              </a:rPr>
              <a:t> </a:t>
            </a:r>
            <a:r>
              <a:rPr lang="en-US" sz="1200" b="1" dirty="0">
                <a:solidFill>
                  <a:schemeClr val="accent3">
                    <a:lumMod val="50000"/>
                  </a:schemeClr>
                </a:solidFill>
              </a:rPr>
              <a:t>D</a:t>
            </a:r>
            <a:r>
              <a:rPr lang="en-US" sz="1200" b="0" dirty="0">
                <a:solidFill>
                  <a:schemeClr val="accent3">
                    <a:lumMod val="50000"/>
                  </a:schemeClr>
                </a:solidFill>
              </a:rPr>
              <a:t>ata </a:t>
            </a:r>
            <a:r>
              <a:rPr lang="en-US" sz="1200" b="1" dirty="0">
                <a:solidFill>
                  <a:schemeClr val="accent3">
                    <a:lumMod val="50000"/>
                  </a:schemeClr>
                </a:solidFill>
              </a:rPr>
              <a:t>R</a:t>
            </a:r>
            <a:r>
              <a:rPr lang="en-US" sz="1200" b="0" dirty="0">
                <a:solidFill>
                  <a:schemeClr val="accent3">
                    <a:lumMod val="50000"/>
                  </a:schemeClr>
                </a:solidFill>
              </a:rPr>
              <a:t>etrieval </a:t>
            </a:r>
            <a:r>
              <a:rPr lang="en-US" sz="1200" b="1" dirty="0">
                <a:solidFill>
                  <a:schemeClr val="accent3">
                    <a:lumMod val="50000"/>
                  </a:schemeClr>
                </a:solidFill>
              </a:rPr>
              <a:t>A</a:t>
            </a:r>
            <a:r>
              <a:rPr lang="en-US" sz="1200" b="0" dirty="0">
                <a:solidFill>
                  <a:schemeClr val="accent3">
                    <a:lumMod val="50000"/>
                  </a:schemeClr>
                </a:solidFill>
              </a:rPr>
              <a:t>.I. </a:t>
            </a:r>
            <a:br>
              <a:rPr lang="en-US" sz="1200" b="0" dirty="0">
                <a:solidFill>
                  <a:schemeClr val="accent3">
                    <a:lumMod val="50000"/>
                  </a:schemeClr>
                </a:solidFill>
              </a:rPr>
            </a:br>
            <a:r>
              <a:rPr lang="en-US" sz="1200" b="0" dirty="0">
                <a:solidFill>
                  <a:schemeClr val="accent3">
                    <a:lumMod val="50000"/>
                  </a:schemeClr>
                </a:solidFill>
              </a:rPr>
              <a:t>Assistant. It is an AI chatbot, where you can key a query in natural language such as what is Singapore’s economic growth, and it can interpret the natural language and retrieve GDP growth data from the </a:t>
            </a:r>
            <a:r>
              <a:rPr lang="en-US" sz="1200" b="0" dirty="0" err="1">
                <a:solidFill>
                  <a:schemeClr val="accent3">
                    <a:lumMod val="50000"/>
                  </a:schemeClr>
                </a:solidFill>
              </a:rPr>
              <a:t>SingStat</a:t>
            </a:r>
            <a:r>
              <a:rPr lang="en-US" sz="1200" b="0" dirty="0">
                <a:solidFill>
                  <a:schemeClr val="accent3">
                    <a:lumMod val="50000"/>
                  </a:schemeClr>
                </a:solidFill>
              </a:rPr>
              <a:t> Table Builder in table and chart form, without the user having to search through the table builder.  It will also suggest other data related to your query. You can try out Sandra on our website, or watch a video on it on our </a:t>
            </a:r>
            <a:r>
              <a:rPr lang="en-US" sz="1200" b="0" dirty="0" err="1">
                <a:solidFill>
                  <a:schemeClr val="accent3">
                    <a:lumMod val="50000"/>
                  </a:schemeClr>
                </a:solidFill>
              </a:rPr>
              <a:t>youtube</a:t>
            </a:r>
            <a:r>
              <a:rPr lang="en-US" sz="1200" b="0" dirty="0">
                <a:solidFill>
                  <a:schemeClr val="accent3">
                    <a:lumMod val="50000"/>
                  </a:schemeClr>
                </a:solidFill>
              </a:rPr>
              <a:t> channel called Singapore Department of Statistics to find out more.  The </a:t>
            </a:r>
            <a:r>
              <a:rPr lang="en-US" sz="1200" b="0" dirty="0" err="1">
                <a:solidFill>
                  <a:schemeClr val="accent3">
                    <a:lumMod val="50000"/>
                  </a:schemeClr>
                </a:solidFill>
              </a:rPr>
              <a:t>youtube</a:t>
            </a:r>
            <a:r>
              <a:rPr lang="en-US" sz="1200" b="0" dirty="0">
                <a:solidFill>
                  <a:schemeClr val="accent3">
                    <a:lumMod val="50000"/>
                  </a:schemeClr>
                </a:solidFill>
              </a:rPr>
              <a:t> video is also in the exhibition on the outside.</a:t>
            </a:r>
            <a:endParaRPr lang="en-SG" dirty="0"/>
          </a:p>
        </p:txBody>
      </p:sp>
      <p:sp>
        <p:nvSpPr>
          <p:cNvPr id="4" name="Slide Number Placeholder 3">
            <a:extLst>
              <a:ext uri="{FF2B5EF4-FFF2-40B4-BE49-F238E27FC236}">
                <a16:creationId xmlns:a16="http://schemas.microsoft.com/office/drawing/2014/main" id="{37A11F62-CEE1-C3DF-5322-5BE2C8B201DC}"/>
              </a:ext>
            </a:extLst>
          </p:cNvPr>
          <p:cNvSpPr>
            <a:spLocks noGrp="1"/>
          </p:cNvSpPr>
          <p:nvPr>
            <p:ph type="sldNum" sz="quarter" idx="5"/>
          </p:nvPr>
        </p:nvSpPr>
        <p:spPr/>
        <p:txBody>
          <a:bodyPr/>
          <a:lstStyle/>
          <a:p>
            <a:fld id="{C5EF552A-4406-4355-AB05-C847B9C4CF4B}" type="slidenum">
              <a:rPr lang="en-US" smtClean="0"/>
              <a:t>7</a:t>
            </a:fld>
            <a:endParaRPr lang="en-US"/>
          </a:p>
        </p:txBody>
      </p:sp>
    </p:spTree>
    <p:extLst>
      <p:ext uri="{BB962C8B-B14F-4D97-AF65-F5344CB8AC3E}">
        <p14:creationId xmlns:p14="http://schemas.microsoft.com/office/powerpoint/2010/main" val="3691143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7BF5-7C00-AC0B-58D9-0ED8F9C507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64F9AA-8310-9F6C-F90C-7BFA6DEF5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E3C02-7CDD-48EC-7F94-FE386B28901A}"/>
              </a:ext>
            </a:extLst>
          </p:cNvPr>
          <p:cNvSpPr>
            <a:spLocks noGrp="1"/>
          </p:cNvSpPr>
          <p:nvPr>
            <p:ph type="body" idx="1"/>
          </p:nvPr>
        </p:nvSpPr>
        <p:spPr/>
        <p:txBody>
          <a:bodyPr/>
          <a:lstStyle/>
          <a:p>
            <a:r>
              <a:rPr lang="en-SG" dirty="0"/>
              <a:t>We also have built a presence on social media platforms </a:t>
            </a:r>
            <a:r>
              <a:rPr lang="en-US" sz="1200" b="0" dirty="0">
                <a:solidFill>
                  <a:schemeClr val="accent3">
                    <a:lumMod val="50000"/>
                  </a:schemeClr>
                </a:solidFill>
              </a:rPr>
              <a:t>Telegram, Instagram, YouTube, and LinkedIn for outreach. </a:t>
            </a:r>
            <a:endParaRPr lang="en-SG" dirty="0"/>
          </a:p>
        </p:txBody>
      </p:sp>
      <p:sp>
        <p:nvSpPr>
          <p:cNvPr id="4" name="Slide Number Placeholder 3">
            <a:extLst>
              <a:ext uri="{FF2B5EF4-FFF2-40B4-BE49-F238E27FC236}">
                <a16:creationId xmlns:a16="http://schemas.microsoft.com/office/drawing/2014/main" id="{84C00E5A-5A19-7FF7-F21E-A5E9F88C59FB}"/>
              </a:ext>
            </a:extLst>
          </p:cNvPr>
          <p:cNvSpPr>
            <a:spLocks noGrp="1"/>
          </p:cNvSpPr>
          <p:nvPr>
            <p:ph type="sldNum" sz="quarter" idx="5"/>
          </p:nvPr>
        </p:nvSpPr>
        <p:spPr/>
        <p:txBody>
          <a:bodyPr/>
          <a:lstStyle/>
          <a:p>
            <a:fld id="{C5EF552A-4406-4355-AB05-C847B9C4CF4B}" type="slidenum">
              <a:rPr lang="en-US" smtClean="0"/>
              <a:t>8</a:t>
            </a:fld>
            <a:endParaRPr lang="en-US"/>
          </a:p>
        </p:txBody>
      </p:sp>
    </p:spTree>
    <p:extLst>
      <p:ext uri="{BB962C8B-B14F-4D97-AF65-F5344CB8AC3E}">
        <p14:creationId xmlns:p14="http://schemas.microsoft.com/office/powerpoint/2010/main" val="3897759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4A025-DAD4-9FEB-B277-3244CA38B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40B30-48C0-71D5-DD9A-867AA78EC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F1A070-B0CC-8857-9856-C43F0221FEB4}"/>
              </a:ext>
            </a:extLst>
          </p:cNvPr>
          <p:cNvSpPr>
            <a:spLocks noGrp="1"/>
          </p:cNvSpPr>
          <p:nvPr>
            <p:ph type="body" idx="1"/>
          </p:nvPr>
        </p:nvSpPr>
        <p:spPr/>
        <p:txBody>
          <a:bodyPr/>
          <a:lstStyle/>
          <a:p>
            <a:r>
              <a:rPr lang="en-SG" dirty="0"/>
              <a:t>For Businesses, we worked with partners in the public and private sector to develop Business Insights Tools for Enterprises or BITE for selected industries. This tool on our website enables businesses to find out about </a:t>
            </a:r>
            <a:r>
              <a:rPr lang="en-US" dirty="0"/>
              <a:t>their (1) customers, (2) Industry, and (3) business performance relative to other similar businesses. </a:t>
            </a:r>
            <a:endParaRPr lang="en-SG" dirty="0"/>
          </a:p>
        </p:txBody>
      </p:sp>
      <p:sp>
        <p:nvSpPr>
          <p:cNvPr id="4" name="Slide Number Placeholder 3">
            <a:extLst>
              <a:ext uri="{FF2B5EF4-FFF2-40B4-BE49-F238E27FC236}">
                <a16:creationId xmlns:a16="http://schemas.microsoft.com/office/drawing/2014/main" id="{130B7027-5922-E9DF-2049-2C74B90DA42E}"/>
              </a:ext>
            </a:extLst>
          </p:cNvPr>
          <p:cNvSpPr>
            <a:spLocks noGrp="1"/>
          </p:cNvSpPr>
          <p:nvPr>
            <p:ph type="sldNum" sz="quarter" idx="5"/>
          </p:nvPr>
        </p:nvSpPr>
        <p:spPr/>
        <p:txBody>
          <a:bodyPr/>
          <a:lstStyle/>
          <a:p>
            <a:fld id="{C5EF552A-4406-4355-AB05-C847B9C4CF4B}" type="slidenum">
              <a:rPr lang="en-US" smtClean="0"/>
              <a:t>9</a:t>
            </a:fld>
            <a:endParaRPr lang="en-US"/>
          </a:p>
        </p:txBody>
      </p:sp>
    </p:spTree>
    <p:extLst>
      <p:ext uri="{BB962C8B-B14F-4D97-AF65-F5344CB8AC3E}">
        <p14:creationId xmlns:p14="http://schemas.microsoft.com/office/powerpoint/2010/main" val="1234328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F52F8-4E06-FD41-30F6-9216E3305B48}"/>
              </a:ext>
            </a:extLst>
          </p:cNvPr>
          <p:cNvSpPr>
            <a:spLocks noGrp="1"/>
          </p:cNvSpPr>
          <p:nvPr>
            <p:ph type="ctrTitle"/>
          </p:nvPr>
        </p:nvSpPr>
        <p:spPr>
          <a:xfrm>
            <a:off x="1524000" y="1122363"/>
            <a:ext cx="9144000" cy="2387600"/>
          </a:xfrm>
          <a:prstGeom prst="rect">
            <a:avLst/>
          </a:prstGeom>
        </p:spPr>
        <p:txBody>
          <a:bodyPr anchor="ctr"/>
          <a:lstStyle>
            <a:lvl1pPr algn="ctr">
              <a:defRPr sz="6000">
                <a:gradFill flip="none" rotWithShape="1">
                  <a:gsLst>
                    <a:gs pos="0">
                      <a:schemeClr val="accent2"/>
                    </a:gs>
                    <a:gs pos="100000">
                      <a:schemeClr val="tx2"/>
                    </a:gs>
                    <a:gs pos="66000">
                      <a:schemeClr val="accent1"/>
                    </a:gs>
                  </a:gsLst>
                  <a:lin ang="0" scaled="1"/>
                  <a:tileRect/>
                </a:gradFill>
                <a:latin typeface="Aptos Black" panose="020F050202020403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0DBE8A66-F4D0-3161-7590-17A2A7EB9A8B}"/>
              </a:ext>
            </a:extLst>
          </p:cNvPr>
          <p:cNvSpPr>
            <a:spLocks noGrp="1"/>
          </p:cNvSpPr>
          <p:nvPr>
            <p:ph type="subTitle" idx="1"/>
          </p:nvPr>
        </p:nvSpPr>
        <p:spPr>
          <a:xfrm>
            <a:off x="1524000" y="3602037"/>
            <a:ext cx="9144000" cy="947737"/>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AE9E51-B1DD-52A0-580F-A5DF0C12E254}"/>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F01132CD-5AD7-734A-FC8F-4DA807EBCF03}"/>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9" name="Rectangle 8">
            <a:extLst>
              <a:ext uri="{FF2B5EF4-FFF2-40B4-BE49-F238E27FC236}">
                <a16:creationId xmlns:a16="http://schemas.microsoft.com/office/drawing/2014/main" id="{DB76A82C-43FC-CD87-B5E6-0FE2FC02FEE8}"/>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14BD659F-D5A1-4F47-5942-3F7DE1021111}"/>
              </a:ext>
            </a:extLst>
          </p:cNvPr>
          <p:cNvSpPr>
            <a:spLocks noGrp="1"/>
          </p:cNvSpPr>
          <p:nvPr>
            <p:ph type="body" sz="quarter" idx="13"/>
          </p:nvPr>
        </p:nvSpPr>
        <p:spPr>
          <a:xfrm>
            <a:off x="1524000" y="4641848"/>
            <a:ext cx="9144000" cy="947738"/>
          </a:xfrm>
        </p:spPr>
        <p:txBody>
          <a:bodyPr>
            <a:normAutofit/>
          </a:bodyPr>
          <a:lstStyle>
            <a:lvl1pPr marL="0" indent="0" algn="ctr">
              <a:buNone/>
              <a:defRPr sz="2300">
                <a:solidFill>
                  <a:schemeClr val="tx1"/>
                </a:solidFill>
                <a:latin typeface="+mn-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813108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Tree>
    <p:extLst>
      <p:ext uri="{BB962C8B-B14F-4D97-AF65-F5344CB8AC3E}">
        <p14:creationId xmlns:p14="http://schemas.microsoft.com/office/powerpoint/2010/main" val="3865792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6" name="Rectangle 5">
            <a:extLst>
              <a:ext uri="{FF2B5EF4-FFF2-40B4-BE49-F238E27FC236}">
                <a16:creationId xmlns:a16="http://schemas.microsoft.com/office/drawing/2014/main" id="{2ACC39C5-84F2-9584-AC35-2A93515DA272}"/>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02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7999"/>
          </a:xfrm>
          <a:prstGeom prst="rect">
            <a:avLst/>
          </a:prstGeom>
          <a:gradFill flip="none" rotWithShape="1">
            <a:gsLst>
              <a:gs pos="70000">
                <a:schemeClr val="bg1">
                  <a:alpha val="0"/>
                </a:schemeClr>
              </a:gs>
              <a:gs pos="100000">
                <a:schemeClr val="accent4"/>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B27C24EA-49EA-63D7-2DE9-9A72AD703E44}"/>
              </a:ext>
            </a:extLst>
          </p:cNvPr>
          <p:cNvSpPr/>
          <p:nvPr userDrawn="1"/>
        </p:nvSpPr>
        <p:spPr>
          <a:xfrm>
            <a:off x="0" y="-1715"/>
            <a:ext cx="6096000"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E860751-8BA5-A3CB-8463-6FCFB40EDB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8" name="Title 1">
            <a:extLst>
              <a:ext uri="{FF2B5EF4-FFF2-40B4-BE49-F238E27FC236}">
                <a16:creationId xmlns:a16="http://schemas.microsoft.com/office/drawing/2014/main" id="{2817D45A-ADDE-0C03-0D2F-59733A7E02A4}"/>
              </a:ext>
            </a:extLst>
          </p:cNvPr>
          <p:cNvSpPr>
            <a:spLocks noGrp="1"/>
          </p:cNvSpPr>
          <p:nvPr>
            <p:ph type="title"/>
          </p:nvPr>
        </p:nvSpPr>
        <p:spPr>
          <a:xfrm>
            <a:off x="1214383" y="114300"/>
            <a:ext cx="10772886" cy="1325563"/>
          </a:xfrm>
          <a:prstGeom prst="rect">
            <a:avLst/>
          </a:prstGeom>
        </p:spPr>
        <p:txBody>
          <a:bodyPr vert="horz" lIns="91440" tIns="45720" rIns="91440" bIns="45720" rtlCol="0" anchor="ctr">
            <a:normAutofit/>
          </a:bodyPr>
          <a:lstStyle>
            <a:lvl1pPr>
              <a:defRPr lang="en-US" dirty="0">
                <a:gradFill>
                  <a:gsLst>
                    <a:gs pos="22000">
                      <a:schemeClr val="accent3"/>
                    </a:gs>
                    <a:gs pos="100000">
                      <a:schemeClr val="tx2"/>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430997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6287"/>
          </a:xfrm>
          <a:prstGeom prst="rect">
            <a:avLst/>
          </a:prstGeom>
          <a:gradFill flip="none" rotWithShape="1">
            <a:gsLst>
              <a:gs pos="70000">
                <a:schemeClr val="bg1">
                  <a:alpha val="0"/>
                </a:schemeClr>
              </a:gs>
              <a:gs pos="100000">
                <a:schemeClr val="accent2"/>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DDD1580F-9D58-9BB4-3362-1FF157A24332}"/>
              </a:ext>
            </a:extLst>
          </p:cNvPr>
          <p:cNvSpPr/>
          <p:nvPr userDrawn="1"/>
        </p:nvSpPr>
        <p:spPr>
          <a:xfrm>
            <a:off x="-402" y="-1715"/>
            <a:ext cx="6096401"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FFA5B4A-FA73-7F99-02A9-11972FD55A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8" name="Title 1">
            <a:extLst>
              <a:ext uri="{FF2B5EF4-FFF2-40B4-BE49-F238E27FC236}">
                <a16:creationId xmlns:a16="http://schemas.microsoft.com/office/drawing/2014/main" id="{300B782A-94FC-CA30-C1F1-89F4080C5109}"/>
              </a:ext>
            </a:extLst>
          </p:cNvPr>
          <p:cNvSpPr>
            <a:spLocks noGrp="1"/>
          </p:cNvSpPr>
          <p:nvPr>
            <p:ph type="title"/>
          </p:nvPr>
        </p:nvSpPr>
        <p:spPr>
          <a:xfrm>
            <a:off x="1214383" y="114300"/>
            <a:ext cx="10772886" cy="1325563"/>
          </a:xfrm>
          <a:prstGeom prst="rect">
            <a:avLst/>
          </a:prstGeom>
        </p:spPr>
        <p:txBody>
          <a:bodyPr vert="horz" lIns="91440" tIns="45720" rIns="91440" bIns="45720" rtlCol="0" anchor="ctr">
            <a:normAutofit/>
          </a:bodyPr>
          <a:lstStyle>
            <a:lvl1pPr>
              <a:defRPr lang="en-US">
                <a:gradFill>
                  <a:gsLst>
                    <a:gs pos="81000">
                      <a:schemeClr val="accent2"/>
                    </a:gs>
                    <a:gs pos="14000">
                      <a:schemeClr val="accent5"/>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4187843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0" y="0"/>
            <a:ext cx="6096401" cy="6856287"/>
          </a:xfrm>
          <a:prstGeom prst="rect">
            <a:avLst/>
          </a:prstGeom>
          <a:gradFill flip="none" rotWithShape="1">
            <a:gsLst>
              <a:gs pos="70000">
                <a:schemeClr val="bg1">
                  <a:alpha val="0"/>
                </a:schemeClr>
              </a:gs>
              <a:gs pos="100000">
                <a:schemeClr val="accent1"/>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2">
            <a:extLst>
              <a:ext uri="{FF2B5EF4-FFF2-40B4-BE49-F238E27FC236}">
                <a16:creationId xmlns:a16="http://schemas.microsoft.com/office/drawing/2014/main" id="{C753ECFB-FB11-97DA-4AD2-AF0EDEE7B384}"/>
              </a:ext>
            </a:extLst>
          </p:cNvPr>
          <p:cNvSpPr/>
          <p:nvPr userDrawn="1"/>
        </p:nvSpPr>
        <p:spPr>
          <a:xfrm>
            <a:off x="0" y="-1715"/>
            <a:ext cx="6096000" cy="6857999"/>
          </a:xfrm>
          <a:prstGeom prst="rect">
            <a:avLst/>
          </a:prstGeom>
          <a:gradFill flip="none" rotWithShape="1">
            <a:gsLst>
              <a:gs pos="68000">
                <a:schemeClr val="bg1">
                  <a:alpha val="0"/>
                </a:schemeClr>
              </a:gs>
              <a:gs pos="100000">
                <a:schemeClr val="bg1"/>
              </a:gs>
            </a:gsLst>
            <a:lin ang="5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78545B7-809F-493A-C52F-2B6257EA09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
        <p:nvSpPr>
          <p:cNvPr id="7" name="Title 1">
            <a:extLst>
              <a:ext uri="{FF2B5EF4-FFF2-40B4-BE49-F238E27FC236}">
                <a16:creationId xmlns:a16="http://schemas.microsoft.com/office/drawing/2014/main" id="{95345058-92A3-49F6-F9BC-241BDFA40481}"/>
              </a:ext>
            </a:extLst>
          </p:cNvPr>
          <p:cNvSpPr>
            <a:spLocks noGrp="1"/>
          </p:cNvSpPr>
          <p:nvPr>
            <p:ph type="title"/>
          </p:nvPr>
        </p:nvSpPr>
        <p:spPr>
          <a:xfrm>
            <a:off x="1214383" y="114300"/>
            <a:ext cx="10772886" cy="1325563"/>
          </a:xfrm>
          <a:prstGeom prst="rect">
            <a:avLst/>
          </a:prstGeom>
          <a:noFill/>
        </p:spPr>
        <p:txBody>
          <a:bodyPr vert="horz" lIns="91440" tIns="45720" rIns="91440" bIns="45720" rtlCol="0" anchor="ctr">
            <a:normAutofit/>
          </a:bodyPr>
          <a:lstStyle>
            <a:lvl1pPr>
              <a:defRPr lang="en-US" dirty="0">
                <a:gradFill>
                  <a:gsLst>
                    <a:gs pos="23000">
                      <a:schemeClr val="accent6"/>
                    </a:gs>
                    <a:gs pos="97000">
                      <a:schemeClr val="accent1"/>
                    </a:gs>
                  </a:gsLst>
                  <a:lin ang="0" scaled="1"/>
                </a:gradFill>
              </a:defRPr>
            </a:lvl1pPr>
          </a:lstStyle>
          <a:p>
            <a:pPr lvl="0"/>
            <a:r>
              <a:rPr lang="en-US"/>
              <a:t>Click to edit Master title style</a:t>
            </a:r>
          </a:p>
        </p:txBody>
      </p:sp>
    </p:spTree>
    <p:extLst>
      <p:ext uri="{BB962C8B-B14F-4D97-AF65-F5344CB8AC3E}">
        <p14:creationId xmlns:p14="http://schemas.microsoft.com/office/powerpoint/2010/main" val="979279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B02595E4-0DEE-382A-B52A-BCA8E6225426}"/>
              </a:ext>
            </a:extLst>
          </p:cNvPr>
          <p:cNvSpPr/>
          <p:nvPr userDrawn="1"/>
        </p:nvSpPr>
        <p:spPr>
          <a:xfrm>
            <a:off x="3605048" y="2301766"/>
            <a:ext cx="8586952" cy="2196662"/>
          </a:xfrm>
          <a:prstGeom prst="roundRect">
            <a:avLst>
              <a:gd name="adj" fmla="val 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91B15C77-1691-D271-EDBA-D8B4E0F65384}"/>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A60484B3-6B42-CDD3-7769-1B5EE4886F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1510338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32383092-80EF-4069-3C43-458204DF82DF}"/>
              </a:ext>
            </a:extLst>
          </p:cNvPr>
          <p:cNvSpPr/>
          <p:nvPr userDrawn="1"/>
        </p:nvSpPr>
        <p:spPr>
          <a:xfrm>
            <a:off x="3605048" y="2301766"/>
            <a:ext cx="8586952" cy="2196662"/>
          </a:xfrm>
          <a:prstGeom prst="roundRect">
            <a:avLst>
              <a:gd name="adj" fmla="val 0"/>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C4D247E9-6D61-ECAA-420C-D1976FAD40DA}"/>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C9830228-7D7B-4D8F-38F1-47AB7AA2FE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423166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A9B89B-D765-562E-0B73-09982D298615}"/>
              </a:ext>
            </a:extLst>
          </p:cNvPr>
          <p:cNvSpPr/>
          <p:nvPr userDrawn="1"/>
        </p:nvSpPr>
        <p:spPr>
          <a:xfrm>
            <a:off x="-402" y="-1713"/>
            <a:ext cx="6096401" cy="685628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6CBE314-FF9B-EA2F-D1EB-157A86FE8496}"/>
              </a:ext>
            </a:extLst>
          </p:cNvPr>
          <p:cNvSpPr>
            <a:spLocks noGrp="1"/>
          </p:cNvSpPr>
          <p:nvPr>
            <p:ph type="dt" sz="half" idx="10"/>
          </p:nvPr>
        </p:nvSpPr>
        <p:spPr/>
        <p:txBody>
          <a:bodyPr/>
          <a:lstStyle/>
          <a:p>
            <a:r>
              <a:rPr lang="en-US"/>
              <a:t>Restricted/ Non-sensitive</a:t>
            </a:r>
          </a:p>
        </p:txBody>
      </p:sp>
      <p:sp>
        <p:nvSpPr>
          <p:cNvPr id="4" name="Slide Number Placeholder 3">
            <a:extLst>
              <a:ext uri="{FF2B5EF4-FFF2-40B4-BE49-F238E27FC236}">
                <a16:creationId xmlns:a16="http://schemas.microsoft.com/office/drawing/2014/main" id="{6A26C55C-9FEA-AEAC-31C0-A22880EEE458}"/>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3" name="Rectangle: Rounded Corners 2">
            <a:extLst>
              <a:ext uri="{FF2B5EF4-FFF2-40B4-BE49-F238E27FC236}">
                <a16:creationId xmlns:a16="http://schemas.microsoft.com/office/drawing/2014/main" id="{47760DD0-58E6-5476-26D5-618DCA7F1B78}"/>
              </a:ext>
            </a:extLst>
          </p:cNvPr>
          <p:cNvSpPr/>
          <p:nvPr userDrawn="1"/>
        </p:nvSpPr>
        <p:spPr>
          <a:xfrm>
            <a:off x="3605048" y="2301766"/>
            <a:ext cx="8586952" cy="2196662"/>
          </a:xfrm>
          <a:prstGeom prst="roundRect">
            <a:avLst>
              <a:gd name="adj" fmla="val 0"/>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7F742063-E68B-C726-FED0-07F26F433F6C}"/>
              </a:ext>
            </a:extLst>
          </p:cNvPr>
          <p:cNvSpPr>
            <a:spLocks noGrp="1"/>
          </p:cNvSpPr>
          <p:nvPr>
            <p:ph type="title"/>
          </p:nvPr>
        </p:nvSpPr>
        <p:spPr>
          <a:xfrm>
            <a:off x="3947429" y="2763648"/>
            <a:ext cx="8092172" cy="1325563"/>
          </a:xfrm>
          <a:prstGeom prst="rect">
            <a:avLst/>
          </a:prstGeom>
        </p:spPr>
        <p:txBody>
          <a:bodyPr/>
          <a:lstStyle/>
          <a:p>
            <a:r>
              <a:rPr lang="en-US"/>
              <a:t>Click to edit Master title style</a:t>
            </a:r>
          </a:p>
        </p:txBody>
      </p:sp>
      <p:pic>
        <p:nvPicPr>
          <p:cNvPr id="7" name="Picture 6">
            <a:extLst>
              <a:ext uri="{FF2B5EF4-FFF2-40B4-BE49-F238E27FC236}">
                <a16:creationId xmlns:a16="http://schemas.microsoft.com/office/drawing/2014/main" id="{146D6E52-D657-D44D-57E0-93130AE5C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394" y="393049"/>
            <a:ext cx="973274" cy="320040"/>
          </a:xfrm>
          <a:prstGeom prst="rect">
            <a:avLst/>
          </a:prstGeom>
        </p:spPr>
      </p:pic>
    </p:spTree>
    <p:extLst>
      <p:ext uri="{BB962C8B-B14F-4D97-AF65-F5344CB8AC3E}">
        <p14:creationId xmlns:p14="http://schemas.microsoft.com/office/powerpoint/2010/main" val="15819018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22000">
                      <a:schemeClr val="accent3"/>
                    </a:gs>
                    <a:gs pos="100000">
                      <a:schemeClr val="tx2"/>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9716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dirty="0">
                <a:gradFill>
                  <a:gsLst>
                    <a:gs pos="81000">
                      <a:schemeClr val="accent2"/>
                    </a:gs>
                    <a:gs pos="14000">
                      <a:schemeClr val="accent5"/>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0307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a:noFill/>
        </p:spPr>
        <p:txBody>
          <a:bodyPr/>
          <a:lstStyle>
            <a:lvl1pPr>
              <a:defRPr>
                <a:gradFill>
                  <a:gsLst>
                    <a:gs pos="23000">
                      <a:schemeClr val="accent6"/>
                    </a:gs>
                    <a:gs pos="97000">
                      <a:schemeClr val="accent1"/>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a:cxnSpLocks/>
          </p:cNvCxnSpPr>
          <p:nvPr userDrawn="1"/>
        </p:nvCxnSpPr>
        <p:spPr>
          <a:xfrm>
            <a:off x="590539"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7765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B93FF-D898-C9B8-713D-9BCA1A1B8FA7}"/>
              </a:ext>
            </a:extLst>
          </p:cNvPr>
          <p:cNvSpPr>
            <a:spLocks noGrp="1"/>
          </p:cNvSpPr>
          <p:nvPr>
            <p:ph type="title"/>
          </p:nvPr>
        </p:nvSpPr>
        <p:spPr>
          <a:xfrm>
            <a:off x="839788" y="457200"/>
            <a:ext cx="3932237" cy="1600200"/>
          </a:xfrm>
          <a:prstGeom prst="rect">
            <a:avLst/>
          </a:prstGeom>
          <a:noFill/>
        </p:spPr>
        <p:txBody>
          <a:bodyPr vert="horz" lIns="91440" tIns="45720" rIns="91440" bIns="45720" rtlCol="0" anchor="ctr">
            <a:normAutofit/>
          </a:bodyPr>
          <a:lstStyle>
            <a:lvl1pPr>
              <a:defRPr lang="en-US" sz="3200">
                <a:gradFill>
                  <a:gsLst>
                    <a:gs pos="23000">
                      <a:schemeClr val="accent6"/>
                    </a:gs>
                    <a:gs pos="97000">
                      <a:schemeClr val="accent1"/>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522E3EC-EBB3-2C2D-CD3A-3D2E98221E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62DEEC-E26C-60E7-E38D-5E344BE820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C4EDF-50B3-F4E7-46C3-8901337200AD}"/>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156D9E61-D45F-4D16-5EE4-2DBB441A9B1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CCCB752A-6CBD-B57E-C4CA-CEEC33506BF4}"/>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D470D9-9A11-07F2-FB1B-E04051FC912B}"/>
              </a:ext>
            </a:extLst>
          </p:cNvPr>
          <p:cNvCxnSpPr>
            <a:cxnSpLocks/>
          </p:cNvCxnSpPr>
          <p:nvPr userDrawn="1"/>
        </p:nvCxnSpPr>
        <p:spPr>
          <a:xfrm flipH="1">
            <a:off x="5183188" y="498284"/>
            <a:ext cx="6170611" cy="0"/>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2287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22000">
                      <a:schemeClr val="accent3"/>
                    </a:gs>
                    <a:gs pos="100000">
                      <a:schemeClr val="tx2"/>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253874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p:spPr>
        <p:txBody>
          <a:bodyPr vert="horz" lIns="91440" tIns="45720" rIns="91440" bIns="45720" rtlCol="0" anchor="ctr">
            <a:normAutofit/>
          </a:bodyPr>
          <a:lstStyle>
            <a:lvl1pPr>
              <a:defRPr lang="en-US" sz="3200">
                <a:gradFill>
                  <a:gsLst>
                    <a:gs pos="81000">
                      <a:schemeClr val="accent2"/>
                    </a:gs>
                    <a:gs pos="14000">
                      <a:schemeClr val="accent5"/>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995450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922-DE4E-72E9-B4D7-85B7784B472C}"/>
              </a:ext>
            </a:extLst>
          </p:cNvPr>
          <p:cNvSpPr>
            <a:spLocks noGrp="1"/>
          </p:cNvSpPr>
          <p:nvPr>
            <p:ph type="title"/>
          </p:nvPr>
        </p:nvSpPr>
        <p:spPr>
          <a:xfrm>
            <a:off x="839788" y="457200"/>
            <a:ext cx="3932237" cy="1600200"/>
          </a:xfrm>
          <a:prstGeom prst="rect">
            <a:avLst/>
          </a:prstGeom>
          <a:noFill/>
        </p:spPr>
        <p:txBody>
          <a:bodyPr vert="horz" lIns="91440" tIns="45720" rIns="91440" bIns="45720" rtlCol="0" anchor="ctr">
            <a:normAutofit/>
          </a:bodyPr>
          <a:lstStyle>
            <a:lvl1pPr>
              <a:defRPr lang="en-US" sz="3200">
                <a:gradFill>
                  <a:gsLst>
                    <a:gs pos="23000">
                      <a:schemeClr val="accent6"/>
                    </a:gs>
                    <a:gs pos="97000">
                      <a:schemeClr val="accent1"/>
                    </a:gs>
                  </a:gsLst>
                  <a:lin ang="0" scaled="1"/>
                </a:gradFill>
              </a:defRPr>
            </a:lvl1pPr>
          </a:lstStyle>
          <a:p>
            <a:pPr lvl="0"/>
            <a:r>
              <a:rPr lang="en-US"/>
              <a:t>Click to edit Master title style</a:t>
            </a:r>
          </a:p>
        </p:txBody>
      </p:sp>
      <p:sp>
        <p:nvSpPr>
          <p:cNvPr id="4" name="Text Placeholder 3">
            <a:extLst>
              <a:ext uri="{FF2B5EF4-FFF2-40B4-BE49-F238E27FC236}">
                <a16:creationId xmlns:a16="http://schemas.microsoft.com/office/drawing/2014/main" id="{B6CDF5C9-4458-C3C5-3865-D733FC9CD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522-8C97-4994-3720-82821E8D571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478BAEED-F332-C4B0-FA4C-E3B0726EE75E}"/>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512C8DC7-EC5D-75A3-057B-6CA0E7A3DD78}"/>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96BB79-8284-BA48-F789-18E3DBDC9342}"/>
              </a:ext>
            </a:extLst>
          </p:cNvPr>
          <p:cNvSpPr/>
          <p:nvPr userDrawn="1"/>
        </p:nvSpPr>
        <p:spPr>
          <a:xfrm rot="16200000">
            <a:off x="5575885" y="79640"/>
            <a:ext cx="5393791" cy="616902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29422EE5-4751-1D73-2EB8-FC3C8E8AAB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4043286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pic>
        <p:nvPicPr>
          <p:cNvPr id="10" name="Picture 4">
            <a:extLst>
              <a:ext uri="{FF2B5EF4-FFF2-40B4-BE49-F238E27FC236}">
                <a16:creationId xmlns:a16="http://schemas.microsoft.com/office/drawing/2014/main" id="{09A51220-C798-B052-D975-96405903BBCA}"/>
              </a:ext>
            </a:extLst>
          </p:cNvPr>
          <p:cNvPicPr>
            <a:picLocks noGrp="1" noRot="1" noChangeAspect="1" noMove="1" noResize="1" noEditPoints="1" noAdjustHandles="1" noChangeArrowheads="1" noChangeShapeType="1" noCrop="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15663" y="6394450"/>
            <a:ext cx="11652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lide Number Placeholder 5">
            <a:extLst>
              <a:ext uri="{FF2B5EF4-FFF2-40B4-BE49-F238E27FC236}">
                <a16:creationId xmlns:a16="http://schemas.microsoft.com/office/drawing/2014/main" id="{07D47E05-BE80-1B4B-8E85-F17575093F52}"/>
              </a:ext>
            </a:extLst>
          </p:cNvPr>
          <p:cNvSpPr txBox="1">
            <a:spLocks noGrp="1" noRot="1" noMove="1" noResize="1" noEditPoints="1" noAdjustHandles="1" noChangeArrowheads="1" noChangeShapeType="1"/>
          </p:cNvSpPr>
          <p:nvPr userDrawn="1"/>
        </p:nvSpPr>
        <p:spPr bwMode="auto">
          <a:xfrm>
            <a:off x="0" y="6511626"/>
            <a:ext cx="12192000" cy="268550"/>
          </a:xfrm>
          <a:prstGeom prst="rect">
            <a:avLst/>
          </a:prstGeom>
          <a:noFill/>
          <a:ln>
            <a:noFill/>
          </a:ln>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1200" b="1">
                <a:solidFill>
                  <a:srgbClr val="0000FF"/>
                </a:solidFill>
                <a:latin typeface="Calibri" pitchFamily="34" charset="0"/>
              </a:rPr>
              <a:t>RESTRICTED \ NON-SENSITIVE</a:t>
            </a:r>
          </a:p>
        </p:txBody>
      </p:sp>
      <p:sp>
        <p:nvSpPr>
          <p:cNvPr id="21" name="Slide Number Placeholder 5">
            <a:extLst>
              <a:ext uri="{FF2B5EF4-FFF2-40B4-BE49-F238E27FC236}">
                <a16:creationId xmlns:a16="http://schemas.microsoft.com/office/drawing/2014/main" id="{19BA2F4D-8071-32AC-2771-6710FD799E5F}"/>
              </a:ext>
            </a:extLst>
          </p:cNvPr>
          <p:cNvSpPr txBox="1">
            <a:spLocks noGrp="1" noRot="1" noMove="1" noResize="1" noEditPoints="1" noAdjustHandles="1" noChangeArrowheads="1" noChangeShapeType="1"/>
          </p:cNvSpPr>
          <p:nvPr userDrawn="1"/>
        </p:nvSpPr>
        <p:spPr bwMode="auto">
          <a:xfrm>
            <a:off x="5912223" y="6318895"/>
            <a:ext cx="367554" cy="265112"/>
          </a:xfrm>
          <a:prstGeom prst="rect">
            <a:avLst/>
          </a:prstGeom>
          <a:noFill/>
          <a:ln>
            <a:noFill/>
          </a:ln>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defRPr/>
            </a:pPr>
            <a:fld id="{230167FC-2343-49D7-A427-058BF6B38B5C}" type="slidenum">
              <a:rPr lang="en-US" sz="1200" smtClean="0">
                <a:solidFill>
                  <a:schemeClr val="tx1"/>
                </a:solidFill>
                <a:latin typeface="Calibri" pitchFamily="34" charset="0"/>
              </a:rPr>
              <a:pPr algn="ctr" eaLnBrk="1" fontAlgn="base" hangingPunct="1">
                <a:spcBef>
                  <a:spcPct val="0"/>
                </a:spcBef>
                <a:spcAft>
                  <a:spcPct val="0"/>
                </a:spcAft>
                <a:defRPr/>
              </a:pPr>
              <a:t>‹#›</a:t>
            </a:fld>
            <a:r>
              <a:rPr lang="en-US" sz="1200">
                <a:solidFill>
                  <a:schemeClr val="tx1"/>
                </a:solidFill>
                <a:latin typeface="Calibri" pitchFamily="34" charset="0"/>
              </a:rPr>
              <a:t>            </a:t>
            </a:r>
          </a:p>
        </p:txBody>
      </p:sp>
      <p:sp>
        <p:nvSpPr>
          <p:cNvPr id="4" name="Rectangle 3">
            <a:extLst>
              <a:ext uri="{FF2B5EF4-FFF2-40B4-BE49-F238E27FC236}">
                <a16:creationId xmlns:a16="http://schemas.microsoft.com/office/drawing/2014/main" id="{ABD6EA15-1DB7-6100-BCA6-23E802DD0F81}"/>
              </a:ext>
            </a:extLst>
          </p:cNvPr>
          <p:cNvSpPr/>
          <p:nvPr userDrawn="1"/>
        </p:nvSpPr>
        <p:spPr>
          <a:xfrm>
            <a:off x="-28034" y="0"/>
            <a:ext cx="12236956" cy="6858000"/>
          </a:xfrm>
          <a:prstGeom prst="rect">
            <a:avLst/>
          </a:prstGeom>
          <a:gradFill flip="none" rotWithShape="1">
            <a:gsLst>
              <a:gs pos="0">
                <a:srgbClr val="F2F2F2"/>
              </a:gs>
              <a:gs pos="100000">
                <a:schemeClr val="bg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7" name="Picture 6">
            <a:extLst>
              <a:ext uri="{FF2B5EF4-FFF2-40B4-BE49-F238E27FC236}">
                <a16:creationId xmlns:a16="http://schemas.microsoft.com/office/drawing/2014/main" id="{223D0500-CEF1-8D6B-0420-45C20279D5DF}"/>
              </a:ext>
            </a:extLst>
          </p:cNvPr>
          <p:cNvPicPr>
            <a:picLocks noGrp="1" noRot="1" noChangeAspect="1" noMove="1" noResize="1" noEditPoints="1" noAdjustHandles="1" noChangeArrowheads="1" noChangeShapeType="1" noCrop="1"/>
          </p:cNvPicPr>
          <p:nvPr userDrawn="1"/>
        </p:nvPicPr>
        <p:blipFill>
          <a:blip r:embed="rId3">
            <a:alphaModFix amt="11000"/>
            <a:extLst>
              <a:ext uri="{28A0092B-C50C-407E-A947-70E740481C1C}">
                <a14:useLocalDpi xmlns:a14="http://schemas.microsoft.com/office/drawing/2010/main" val="0"/>
              </a:ext>
            </a:extLst>
          </a:blip>
          <a:stretch>
            <a:fillRect/>
          </a:stretch>
        </p:blipFill>
        <p:spPr>
          <a:xfrm>
            <a:off x="-28034" y="3088869"/>
            <a:ext cx="12220033" cy="5351770"/>
          </a:xfrm>
          <a:prstGeom prst="rect">
            <a:avLst/>
          </a:prstGeom>
        </p:spPr>
      </p:pic>
      <p:pic>
        <p:nvPicPr>
          <p:cNvPr id="11" name="Picture 10">
            <a:extLst>
              <a:ext uri="{FF2B5EF4-FFF2-40B4-BE49-F238E27FC236}">
                <a16:creationId xmlns:a16="http://schemas.microsoft.com/office/drawing/2014/main" id="{7B2ACC2C-06E6-E9EB-58CF-187715E6F2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13987" y="522448"/>
            <a:ext cx="2070846" cy="803412"/>
          </a:xfrm>
          <a:prstGeom prst="rect">
            <a:avLst/>
          </a:prstGeom>
        </p:spPr>
      </p:pic>
      <p:sp>
        <p:nvSpPr>
          <p:cNvPr id="3" name="TextBox 2">
            <a:extLst>
              <a:ext uri="{FF2B5EF4-FFF2-40B4-BE49-F238E27FC236}">
                <a16:creationId xmlns:a16="http://schemas.microsoft.com/office/drawing/2014/main" id="{F071930D-2686-551C-CF80-2EF9768ADEE4}"/>
              </a:ext>
            </a:extLst>
          </p:cNvPr>
          <p:cNvSpPr txBox="1"/>
          <p:nvPr userDrawn="1"/>
        </p:nvSpPr>
        <p:spPr>
          <a:xfrm>
            <a:off x="165220" y="3120839"/>
            <a:ext cx="11768381" cy="1446550"/>
          </a:xfrm>
          <a:prstGeom prst="rect">
            <a:avLst/>
          </a:prstGeom>
          <a:noFill/>
        </p:spPr>
        <p:txBody>
          <a:bodyPr wrap="square" rtlCol="0">
            <a:spAutoFit/>
          </a:bodyPr>
          <a:lstStyle/>
          <a:p>
            <a:pPr algn="ctr"/>
            <a:r>
              <a:rPr lang="en-US" sz="1800">
                <a:solidFill>
                  <a:schemeClr val="accent4"/>
                </a:solidFill>
                <a:latin typeface="Aptos SemiBold" panose="020B0004020202020204" pitchFamily="34" charset="0"/>
              </a:rPr>
              <a:t>Our Vision</a:t>
            </a:r>
          </a:p>
          <a:p>
            <a:pPr algn="ctr"/>
            <a:r>
              <a:rPr lang="en-US" sz="1600">
                <a:solidFill>
                  <a:schemeClr val="accent4"/>
                </a:solidFill>
                <a:latin typeface="+mj-lt"/>
              </a:rPr>
              <a:t>National Statistical Service of Quality, Integrity, and Expertise</a:t>
            </a:r>
          </a:p>
          <a:p>
            <a:pPr algn="ctr"/>
            <a:endParaRPr lang="en-US" sz="2000">
              <a:solidFill>
                <a:schemeClr val="accent3"/>
              </a:solidFill>
              <a:latin typeface="+mj-lt"/>
            </a:endParaRPr>
          </a:p>
          <a:p>
            <a:pPr algn="ctr"/>
            <a:r>
              <a:rPr lang="en-US" sz="1800">
                <a:solidFill>
                  <a:schemeClr val="accent1"/>
                </a:solidFill>
                <a:latin typeface="Aptos SemiBold" panose="020B0004020202020204" pitchFamily="34" charset="0"/>
              </a:rPr>
              <a:t>Our Mission</a:t>
            </a:r>
          </a:p>
          <a:p>
            <a:pPr algn="ctr"/>
            <a:r>
              <a:rPr lang="en-US" sz="1600">
                <a:solidFill>
                  <a:schemeClr val="accent1"/>
                </a:solidFill>
                <a:latin typeface="+mj-lt"/>
              </a:rPr>
              <a:t>We Deliver Insightful Statistics and Trusted Statistical Services that Empower Decision Making</a:t>
            </a:r>
          </a:p>
        </p:txBody>
      </p:sp>
      <p:grpSp>
        <p:nvGrpSpPr>
          <p:cNvPr id="36" name="Group 35">
            <a:extLst>
              <a:ext uri="{FF2B5EF4-FFF2-40B4-BE49-F238E27FC236}">
                <a16:creationId xmlns:a16="http://schemas.microsoft.com/office/drawing/2014/main" id="{3B5E1177-F8AF-940F-37DB-0A18B33D67D4}"/>
              </a:ext>
            </a:extLst>
          </p:cNvPr>
          <p:cNvGrpSpPr/>
          <p:nvPr userDrawn="1"/>
        </p:nvGrpSpPr>
        <p:grpSpPr>
          <a:xfrm>
            <a:off x="11112" y="5738456"/>
            <a:ext cx="12017387" cy="720000"/>
            <a:chOff x="11112" y="6017856"/>
            <a:chExt cx="12017387" cy="720000"/>
          </a:xfrm>
        </p:grpSpPr>
        <p:grpSp>
          <p:nvGrpSpPr>
            <p:cNvPr id="30" name="Group 29">
              <a:extLst>
                <a:ext uri="{FF2B5EF4-FFF2-40B4-BE49-F238E27FC236}">
                  <a16:creationId xmlns:a16="http://schemas.microsoft.com/office/drawing/2014/main" id="{B5179919-F54B-0F61-03CB-05F9A88A77C5}"/>
                </a:ext>
              </a:extLst>
            </p:cNvPr>
            <p:cNvGrpSpPr/>
            <p:nvPr userDrawn="1"/>
          </p:nvGrpSpPr>
          <p:grpSpPr>
            <a:xfrm>
              <a:off x="11112" y="6017856"/>
              <a:ext cx="2019242" cy="720000"/>
              <a:chOff x="679461" y="4963159"/>
              <a:chExt cx="2019242" cy="720000"/>
            </a:xfrm>
          </p:grpSpPr>
          <p:pic>
            <p:nvPicPr>
              <p:cNvPr id="13" name="Picture 12">
                <a:extLst>
                  <a:ext uri="{FF2B5EF4-FFF2-40B4-BE49-F238E27FC236}">
                    <a16:creationId xmlns:a16="http://schemas.microsoft.com/office/drawing/2014/main" id="{76D68B91-20FC-D84D-93B0-7EEDB930FE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9461" y="4963159"/>
                <a:ext cx="720000" cy="720000"/>
              </a:xfrm>
              <a:prstGeom prst="rect">
                <a:avLst/>
              </a:prstGeom>
            </p:spPr>
          </p:pic>
          <p:sp>
            <p:nvSpPr>
              <p:cNvPr id="15" name="TextBox 14">
                <a:extLst>
                  <a:ext uri="{FF2B5EF4-FFF2-40B4-BE49-F238E27FC236}">
                    <a16:creationId xmlns:a16="http://schemas.microsoft.com/office/drawing/2014/main" id="{1A2C2D9B-4B65-D58D-3B1E-93DC0A5C6D2B}"/>
                  </a:ext>
                </a:extLst>
              </p:cNvPr>
              <p:cNvSpPr txBox="1"/>
              <p:nvPr userDrawn="1"/>
            </p:nvSpPr>
            <p:spPr>
              <a:xfrm>
                <a:off x="1258180" y="5184660"/>
                <a:ext cx="1440523" cy="276999"/>
              </a:xfrm>
              <a:prstGeom prst="rect">
                <a:avLst/>
              </a:prstGeom>
              <a:noFill/>
            </p:spPr>
            <p:txBody>
              <a:bodyPr wrap="none" rtlCol="0">
                <a:spAutoFit/>
              </a:bodyPr>
              <a:lstStyle/>
              <a:p>
                <a:r>
                  <a:rPr lang="en-US" sz="1200">
                    <a:solidFill>
                      <a:srgbClr val="3D3D3F"/>
                    </a:solidFill>
                    <a:latin typeface="+mj-lt"/>
                  </a:rPr>
                  <a:t>www.singstat.gov.sg</a:t>
                </a:r>
              </a:p>
            </p:txBody>
          </p:sp>
        </p:grpSp>
        <p:grpSp>
          <p:nvGrpSpPr>
            <p:cNvPr id="35" name="Group 34">
              <a:extLst>
                <a:ext uri="{FF2B5EF4-FFF2-40B4-BE49-F238E27FC236}">
                  <a16:creationId xmlns:a16="http://schemas.microsoft.com/office/drawing/2014/main" id="{550D5BAB-F9E8-7A7C-D8E9-092305C0A5F7}"/>
                </a:ext>
              </a:extLst>
            </p:cNvPr>
            <p:cNvGrpSpPr/>
            <p:nvPr userDrawn="1"/>
          </p:nvGrpSpPr>
          <p:grpSpPr>
            <a:xfrm>
              <a:off x="4295766" y="6017856"/>
              <a:ext cx="1372231" cy="720000"/>
              <a:chOff x="10315691" y="5480144"/>
              <a:chExt cx="1372231" cy="720000"/>
            </a:xfrm>
          </p:grpSpPr>
          <p:pic>
            <p:nvPicPr>
              <p:cNvPr id="14" name="Picture 13">
                <a:extLst>
                  <a:ext uri="{FF2B5EF4-FFF2-40B4-BE49-F238E27FC236}">
                    <a16:creationId xmlns:a16="http://schemas.microsoft.com/office/drawing/2014/main" id="{EFD8DC5F-497C-349F-61D3-319C001849D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315691" y="5480144"/>
                <a:ext cx="720000" cy="720000"/>
              </a:xfrm>
              <a:prstGeom prst="rect">
                <a:avLst/>
              </a:prstGeom>
            </p:spPr>
          </p:pic>
          <p:sp>
            <p:nvSpPr>
              <p:cNvPr id="18" name="TextBox 17">
                <a:extLst>
                  <a:ext uri="{FF2B5EF4-FFF2-40B4-BE49-F238E27FC236}">
                    <a16:creationId xmlns:a16="http://schemas.microsoft.com/office/drawing/2014/main" id="{52D66673-006B-906D-A82B-3E16229A94EA}"/>
                  </a:ext>
                </a:extLst>
              </p:cNvPr>
              <p:cNvSpPr txBox="1"/>
              <p:nvPr userDrawn="1"/>
            </p:nvSpPr>
            <p:spPr>
              <a:xfrm>
                <a:off x="10857566" y="5701645"/>
                <a:ext cx="830356" cy="276999"/>
              </a:xfrm>
              <a:prstGeom prst="rect">
                <a:avLst/>
              </a:prstGeom>
              <a:noFill/>
            </p:spPr>
            <p:txBody>
              <a:bodyPr wrap="none" rtlCol="0">
                <a:spAutoFit/>
              </a:bodyPr>
              <a:lstStyle/>
              <a:p>
                <a:r>
                  <a:rPr lang="en-US" sz="1200">
                    <a:latin typeface="+mj-lt"/>
                  </a:rPr>
                  <a:t>@SingStat</a:t>
                </a:r>
              </a:p>
            </p:txBody>
          </p:sp>
        </p:grpSp>
        <p:grpSp>
          <p:nvGrpSpPr>
            <p:cNvPr id="33" name="Group 32">
              <a:extLst>
                <a:ext uri="{FF2B5EF4-FFF2-40B4-BE49-F238E27FC236}">
                  <a16:creationId xmlns:a16="http://schemas.microsoft.com/office/drawing/2014/main" id="{44C08954-7F2E-BB68-D431-F92B27550D99}"/>
                </a:ext>
              </a:extLst>
            </p:cNvPr>
            <p:cNvGrpSpPr/>
            <p:nvPr userDrawn="1"/>
          </p:nvGrpSpPr>
          <p:grpSpPr>
            <a:xfrm>
              <a:off x="5798264" y="6017856"/>
              <a:ext cx="1656628" cy="720000"/>
              <a:chOff x="6131847" y="5024110"/>
              <a:chExt cx="1656628" cy="720000"/>
            </a:xfrm>
          </p:grpSpPr>
          <p:pic>
            <p:nvPicPr>
              <p:cNvPr id="12" name="Picture 11">
                <a:extLst>
                  <a:ext uri="{FF2B5EF4-FFF2-40B4-BE49-F238E27FC236}">
                    <a16:creationId xmlns:a16="http://schemas.microsoft.com/office/drawing/2014/main" id="{22230D2F-F22D-0512-67E3-D8A03252C54D}"/>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131847" y="5024110"/>
                <a:ext cx="720000" cy="720000"/>
              </a:xfrm>
              <a:prstGeom prst="rect">
                <a:avLst/>
              </a:prstGeom>
            </p:spPr>
          </p:pic>
          <p:sp>
            <p:nvSpPr>
              <p:cNvPr id="19" name="TextBox 18">
                <a:extLst>
                  <a:ext uri="{FF2B5EF4-FFF2-40B4-BE49-F238E27FC236}">
                    <a16:creationId xmlns:a16="http://schemas.microsoft.com/office/drawing/2014/main" id="{81299AD7-F433-1317-19CA-A841E8122C6F}"/>
                  </a:ext>
                </a:extLst>
              </p:cNvPr>
              <p:cNvSpPr txBox="1"/>
              <p:nvPr userDrawn="1"/>
            </p:nvSpPr>
            <p:spPr>
              <a:xfrm>
                <a:off x="6684903" y="5245611"/>
                <a:ext cx="1103572" cy="276999"/>
              </a:xfrm>
              <a:prstGeom prst="rect">
                <a:avLst/>
              </a:prstGeom>
              <a:noFill/>
            </p:spPr>
            <p:txBody>
              <a:bodyPr wrap="none" rtlCol="0">
                <a:spAutoFit/>
              </a:bodyPr>
              <a:lstStyle/>
              <a:p>
                <a:r>
                  <a:rPr lang="en-US" sz="1200">
                    <a:latin typeface="+mj-lt"/>
                  </a:rPr>
                  <a:t>@singstat_dos</a:t>
                </a:r>
              </a:p>
            </p:txBody>
          </p:sp>
        </p:grpSp>
        <p:grpSp>
          <p:nvGrpSpPr>
            <p:cNvPr id="34" name="Group 33">
              <a:extLst>
                <a:ext uri="{FF2B5EF4-FFF2-40B4-BE49-F238E27FC236}">
                  <a16:creationId xmlns:a16="http://schemas.microsoft.com/office/drawing/2014/main" id="{92B72F7C-D37D-7AA7-9596-B3323B40876A}"/>
                </a:ext>
              </a:extLst>
            </p:cNvPr>
            <p:cNvGrpSpPr/>
            <p:nvPr userDrawn="1"/>
          </p:nvGrpSpPr>
          <p:grpSpPr>
            <a:xfrm>
              <a:off x="7585159" y="6017856"/>
              <a:ext cx="1727187" cy="720000"/>
              <a:chOff x="8647625" y="5024110"/>
              <a:chExt cx="1727187" cy="720000"/>
            </a:xfrm>
          </p:grpSpPr>
          <p:pic>
            <p:nvPicPr>
              <p:cNvPr id="9" name="Picture 8">
                <a:extLst>
                  <a:ext uri="{FF2B5EF4-FFF2-40B4-BE49-F238E27FC236}">
                    <a16:creationId xmlns:a16="http://schemas.microsoft.com/office/drawing/2014/main" id="{D017A386-FB5A-9B89-706F-6E33CD43849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647625" y="5024110"/>
                <a:ext cx="720000" cy="720000"/>
              </a:xfrm>
              <a:prstGeom prst="rect">
                <a:avLst/>
              </a:prstGeom>
            </p:spPr>
          </p:pic>
          <p:sp>
            <p:nvSpPr>
              <p:cNvPr id="20" name="TextBox 19">
                <a:extLst>
                  <a:ext uri="{FF2B5EF4-FFF2-40B4-BE49-F238E27FC236}">
                    <a16:creationId xmlns:a16="http://schemas.microsoft.com/office/drawing/2014/main" id="{ACA11F21-5DB3-D9B8-8C09-55D0736BA282}"/>
                  </a:ext>
                </a:extLst>
              </p:cNvPr>
              <p:cNvSpPr txBox="1"/>
              <p:nvPr userDrawn="1"/>
            </p:nvSpPr>
            <p:spPr>
              <a:xfrm>
                <a:off x="9211032" y="5245611"/>
                <a:ext cx="1163780" cy="276999"/>
              </a:xfrm>
              <a:prstGeom prst="rect">
                <a:avLst/>
              </a:prstGeom>
              <a:noFill/>
            </p:spPr>
            <p:txBody>
              <a:bodyPr wrap="none" rtlCol="0">
                <a:spAutoFit/>
              </a:bodyPr>
              <a:lstStyle/>
              <a:p>
                <a:r>
                  <a:rPr lang="en-US" sz="1200">
                    <a:latin typeface="+mj-lt"/>
                  </a:rPr>
                  <a:t>@SingStatvideo</a:t>
                </a:r>
              </a:p>
            </p:txBody>
          </p:sp>
        </p:grpSp>
        <p:grpSp>
          <p:nvGrpSpPr>
            <p:cNvPr id="32" name="Group 31">
              <a:extLst>
                <a:ext uri="{FF2B5EF4-FFF2-40B4-BE49-F238E27FC236}">
                  <a16:creationId xmlns:a16="http://schemas.microsoft.com/office/drawing/2014/main" id="{9E9F879D-B4D2-A8B3-8A6B-45C16D895305}"/>
                </a:ext>
              </a:extLst>
            </p:cNvPr>
            <p:cNvGrpSpPr/>
            <p:nvPr userDrawn="1"/>
          </p:nvGrpSpPr>
          <p:grpSpPr>
            <a:xfrm>
              <a:off x="9442614" y="6017856"/>
              <a:ext cx="2585885" cy="720000"/>
              <a:chOff x="3889907" y="4425484"/>
              <a:chExt cx="2585885" cy="720000"/>
            </a:xfrm>
          </p:grpSpPr>
          <p:pic>
            <p:nvPicPr>
              <p:cNvPr id="6" name="Picture 5">
                <a:extLst>
                  <a:ext uri="{FF2B5EF4-FFF2-40B4-BE49-F238E27FC236}">
                    <a16:creationId xmlns:a16="http://schemas.microsoft.com/office/drawing/2014/main" id="{8414893D-4020-7D12-3E51-6617B8D2F79A}"/>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889907" y="4425484"/>
                <a:ext cx="720000" cy="720000"/>
              </a:xfrm>
              <a:prstGeom prst="rect">
                <a:avLst/>
              </a:prstGeom>
            </p:spPr>
          </p:pic>
          <p:sp>
            <p:nvSpPr>
              <p:cNvPr id="22" name="TextBox 21">
                <a:extLst>
                  <a:ext uri="{FF2B5EF4-FFF2-40B4-BE49-F238E27FC236}">
                    <a16:creationId xmlns:a16="http://schemas.microsoft.com/office/drawing/2014/main" id="{BAA6E8A4-E4F9-4AF1-49B7-3E2C17FECACA}"/>
                  </a:ext>
                </a:extLst>
              </p:cNvPr>
              <p:cNvSpPr txBox="1"/>
              <p:nvPr userDrawn="1"/>
            </p:nvSpPr>
            <p:spPr>
              <a:xfrm>
                <a:off x="4448890" y="4646985"/>
                <a:ext cx="2026902" cy="276999"/>
              </a:xfrm>
              <a:prstGeom prst="rect">
                <a:avLst/>
              </a:prstGeom>
              <a:noFill/>
            </p:spPr>
            <p:txBody>
              <a:bodyPr wrap="none" rtlCol="0">
                <a:spAutoFit/>
              </a:bodyPr>
              <a:lstStyle/>
              <a:p>
                <a:r>
                  <a:rPr lang="en-US" sz="1200">
                    <a:latin typeface="+mj-lt"/>
                  </a:rPr>
                  <a:t>@sg-department-of-statistics</a:t>
                </a:r>
              </a:p>
            </p:txBody>
          </p:sp>
        </p:grpSp>
        <p:grpSp>
          <p:nvGrpSpPr>
            <p:cNvPr id="31" name="Group 30">
              <a:extLst>
                <a:ext uri="{FF2B5EF4-FFF2-40B4-BE49-F238E27FC236}">
                  <a16:creationId xmlns:a16="http://schemas.microsoft.com/office/drawing/2014/main" id="{94634996-81F9-1ACD-938B-482F3C44E72F}"/>
                </a:ext>
              </a:extLst>
            </p:cNvPr>
            <p:cNvGrpSpPr/>
            <p:nvPr userDrawn="1"/>
          </p:nvGrpSpPr>
          <p:grpSpPr>
            <a:xfrm>
              <a:off x="2160621" y="6017856"/>
              <a:ext cx="2004878" cy="720000"/>
              <a:chOff x="3671227" y="6041259"/>
              <a:chExt cx="2004878" cy="720000"/>
            </a:xfrm>
          </p:grpSpPr>
          <p:sp>
            <p:nvSpPr>
              <p:cNvPr id="16" name="TextBox 15">
                <a:extLst>
                  <a:ext uri="{FF2B5EF4-FFF2-40B4-BE49-F238E27FC236}">
                    <a16:creationId xmlns:a16="http://schemas.microsoft.com/office/drawing/2014/main" id="{2A2B19AF-7AE8-BC2C-FFA1-23062519985D}"/>
                  </a:ext>
                </a:extLst>
              </p:cNvPr>
              <p:cNvSpPr txBox="1"/>
              <p:nvPr userDrawn="1"/>
            </p:nvSpPr>
            <p:spPr>
              <a:xfrm>
                <a:off x="4229747" y="6262760"/>
                <a:ext cx="1446358" cy="276999"/>
              </a:xfrm>
              <a:prstGeom prst="rect">
                <a:avLst/>
              </a:prstGeom>
              <a:noFill/>
            </p:spPr>
            <p:txBody>
              <a:bodyPr wrap="none" rtlCol="0">
                <a:spAutoFit/>
              </a:bodyPr>
              <a:lstStyle/>
              <a:p>
                <a:r>
                  <a:rPr lang="en-US" sz="1200">
                    <a:latin typeface="+mj-lt"/>
                  </a:rPr>
                  <a:t>info@singstat.gov.sg</a:t>
                </a:r>
              </a:p>
            </p:txBody>
          </p:sp>
          <p:pic>
            <p:nvPicPr>
              <p:cNvPr id="24" name="Picture 23">
                <a:extLst>
                  <a:ext uri="{FF2B5EF4-FFF2-40B4-BE49-F238E27FC236}">
                    <a16:creationId xmlns:a16="http://schemas.microsoft.com/office/drawing/2014/main" id="{791B3812-8B59-5B94-7489-DCE0D77561D0}"/>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671227" y="6041259"/>
                <a:ext cx="720000" cy="720000"/>
              </a:xfrm>
              <a:prstGeom prst="rect">
                <a:avLst/>
              </a:prstGeom>
            </p:spPr>
          </p:pic>
        </p:grpSp>
      </p:grpSp>
      <p:sp>
        <p:nvSpPr>
          <p:cNvPr id="8" name="TextBox 7">
            <a:extLst>
              <a:ext uri="{FF2B5EF4-FFF2-40B4-BE49-F238E27FC236}">
                <a16:creationId xmlns:a16="http://schemas.microsoft.com/office/drawing/2014/main" id="{F867E532-6835-2B8B-E5DF-C47D95CBDC01}"/>
              </a:ext>
            </a:extLst>
          </p:cNvPr>
          <p:cNvSpPr txBox="1"/>
          <p:nvPr userDrawn="1"/>
        </p:nvSpPr>
        <p:spPr>
          <a:xfrm>
            <a:off x="2990062" y="1758112"/>
            <a:ext cx="6118696" cy="1012328"/>
          </a:xfrm>
          <a:prstGeom prst="rect">
            <a:avLst/>
          </a:prstGeom>
        </p:spPr>
        <p:txBody>
          <a:bodyPr vert="horz" lIns="91440" tIns="45720" rIns="91440" bIns="45720" rtlCol="0" anchor="ctr">
            <a:normAutofit/>
          </a:bodyPr>
          <a:lstStyle>
            <a:lvl1pPr algn="ctr">
              <a:lnSpc>
                <a:spcPct val="90000"/>
              </a:lnSpc>
              <a:spcBef>
                <a:spcPct val="0"/>
              </a:spcBef>
              <a:buNone/>
              <a:defRPr sz="66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a:lstStyle>
          <a:p>
            <a:pPr lvl="0"/>
            <a:r>
              <a:rPr lang="en-US"/>
              <a:t>Thank You</a:t>
            </a:r>
            <a:endParaRPr lang="en-SG"/>
          </a:p>
        </p:txBody>
      </p:sp>
      <p:sp>
        <p:nvSpPr>
          <p:cNvPr id="23" name="Rectangle 22">
            <a:extLst>
              <a:ext uri="{FF2B5EF4-FFF2-40B4-BE49-F238E27FC236}">
                <a16:creationId xmlns:a16="http://schemas.microsoft.com/office/drawing/2014/main" id="{C616BE55-0B35-CF32-3CD9-E916EF40AEA3}"/>
              </a:ext>
            </a:extLst>
          </p:cNvPr>
          <p:cNvSpPr/>
          <p:nvPr userDrawn="1"/>
        </p:nvSpPr>
        <p:spPr>
          <a:xfrm rot="16200000">
            <a:off x="5923048" y="-5968005"/>
            <a:ext cx="300948" cy="12236957"/>
          </a:xfrm>
          <a:prstGeom prst="rect">
            <a:avLst/>
          </a:prstGeom>
          <a:gradFill>
            <a:gsLst>
              <a:gs pos="0">
                <a:schemeClr val="accent2"/>
              </a:gs>
              <a:gs pos="44000">
                <a:schemeClr val="accent1"/>
              </a:gs>
              <a:gs pos="88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91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p:spPr>
        <p:txBody>
          <a:bodyPr/>
          <a:lstStyle>
            <a:lvl1pPr>
              <a:defRPr>
                <a:gradFill>
                  <a:gsLst>
                    <a:gs pos="22000">
                      <a:schemeClr val="accent3"/>
                    </a:gs>
                    <a:gs pos="100000">
                      <a:schemeClr val="tx2"/>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p:nvPr userDrawn="1"/>
        </p:nvCxnSpPr>
        <p:spPr>
          <a:xfrm>
            <a:off x="590539"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649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84237-C485-12F1-653D-945382ED00F7}"/>
              </a:ext>
            </a:extLst>
          </p:cNvPr>
          <p:cNvSpPr>
            <a:spLocks noGrp="1"/>
          </p:cNvSpPr>
          <p:nvPr>
            <p:ph type="title"/>
          </p:nvPr>
        </p:nvSpPr>
        <p:spPr>
          <a:xfrm>
            <a:off x="557158" y="114300"/>
            <a:ext cx="10772886" cy="1325563"/>
          </a:xfrm>
          <a:prstGeom prst="rect">
            <a:avLst/>
          </a:prstGeom>
        </p:spPr>
        <p:txBody>
          <a:bodyPr/>
          <a:lstStyle>
            <a:lvl1pPr>
              <a:defRPr>
                <a:gradFill>
                  <a:gsLst>
                    <a:gs pos="81000">
                      <a:schemeClr val="accent2"/>
                    </a:gs>
                    <a:gs pos="14000">
                      <a:schemeClr val="accent5"/>
                    </a:gs>
                  </a:gsLst>
                  <a:lin ang="0" scaled="1"/>
                </a:gradFill>
              </a:defRPr>
            </a:lvl1pPr>
          </a:lstStyle>
          <a:p>
            <a:r>
              <a:rPr lang="en-US"/>
              <a:t>Click to edit Master title style</a:t>
            </a:r>
          </a:p>
        </p:txBody>
      </p:sp>
      <p:sp>
        <p:nvSpPr>
          <p:cNvPr id="3" name="Content Placeholder 2">
            <a:extLst>
              <a:ext uri="{FF2B5EF4-FFF2-40B4-BE49-F238E27FC236}">
                <a16:creationId xmlns:a16="http://schemas.microsoft.com/office/drawing/2014/main" id="{D317FBB9-B3A2-AD9E-AC10-B3626BCA02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7CEC71-EDD7-4421-EDD0-78598F41F8CA}"/>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27611A18-AB1C-6591-B988-9BDA03CF52FB}"/>
              </a:ext>
            </a:extLst>
          </p:cNvPr>
          <p:cNvSpPr>
            <a:spLocks noGrp="1"/>
          </p:cNvSpPr>
          <p:nvPr>
            <p:ph type="sldNum" sz="quarter" idx="12"/>
          </p:nvPr>
        </p:nvSpPr>
        <p:spPr/>
        <p:txBody>
          <a:bodyPr/>
          <a:lstStyle/>
          <a:p>
            <a:fld id="{28C84454-11AD-448F-95DF-B8F539FD9FAB}" type="slidenum">
              <a:rPr lang="en-US" smtClean="0"/>
              <a:t>‹#›</a:t>
            </a:fld>
            <a:endParaRPr lang="en-US"/>
          </a:p>
        </p:txBody>
      </p:sp>
      <p:cxnSp>
        <p:nvCxnSpPr>
          <p:cNvPr id="9" name="Straight Connector 8">
            <a:extLst>
              <a:ext uri="{FF2B5EF4-FFF2-40B4-BE49-F238E27FC236}">
                <a16:creationId xmlns:a16="http://schemas.microsoft.com/office/drawing/2014/main" id="{83FFA0A5-D654-6FB3-F27B-A0358257E5F1}"/>
              </a:ext>
            </a:extLst>
          </p:cNvPr>
          <p:cNvCxnSpPr/>
          <p:nvPr userDrawn="1"/>
        </p:nvCxnSpPr>
        <p:spPr>
          <a:xfrm>
            <a:off x="590539"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2C34C74E-DEBF-C638-E6ED-28FE147E57C2}"/>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658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BC1BC-1DFC-BF5C-068A-FA622B3C24F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8BF375-4384-A26A-A9CF-7794A280C051}"/>
              </a:ext>
            </a:extLst>
          </p:cNvPr>
          <p:cNvSpPr>
            <a:spLocks noGrp="1"/>
          </p:cNvSpPr>
          <p:nvPr>
            <p:ph type="body" idx="1"/>
          </p:nvPr>
        </p:nvSpPr>
        <p:spPr>
          <a:xfrm>
            <a:off x="1028700" y="4589463"/>
            <a:ext cx="10318749"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C2E376-DD13-889F-4447-A41DB3A68667}"/>
              </a:ext>
            </a:extLst>
          </p:cNvPr>
          <p:cNvSpPr>
            <a:spLocks noGrp="1"/>
          </p:cNvSpPr>
          <p:nvPr>
            <p:ph type="dt" sz="half" idx="10"/>
          </p:nvPr>
        </p:nvSpPr>
        <p:spPr/>
        <p:txBody>
          <a:bodyPr/>
          <a:lstStyle/>
          <a:p>
            <a:r>
              <a:rPr lang="en-US"/>
              <a:t>Restricted/ Non-sensitive</a:t>
            </a:r>
          </a:p>
        </p:txBody>
      </p:sp>
      <p:sp>
        <p:nvSpPr>
          <p:cNvPr id="6" name="Slide Number Placeholder 5">
            <a:extLst>
              <a:ext uri="{FF2B5EF4-FFF2-40B4-BE49-F238E27FC236}">
                <a16:creationId xmlns:a16="http://schemas.microsoft.com/office/drawing/2014/main" id="{1DF443BA-B480-F45C-0B56-45D61B7B88D3}"/>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6FC4C321-ABE5-5D1D-7F3A-3CE251945E67}"/>
              </a:ext>
            </a:extLst>
          </p:cNvPr>
          <p:cNvSpPr/>
          <p:nvPr userDrawn="1"/>
        </p:nvSpPr>
        <p:spPr>
          <a:xfrm rot="16200000">
            <a:off x="5935980" y="-5935981"/>
            <a:ext cx="320039" cy="12192000"/>
          </a:xfrm>
          <a:prstGeom prst="rect">
            <a:avLst/>
          </a:prstGeom>
          <a:gradFill>
            <a:gsLst>
              <a:gs pos="0">
                <a:schemeClr val="accent2"/>
              </a:gs>
              <a:gs pos="44000">
                <a:schemeClr val="accent1"/>
              </a:gs>
              <a:gs pos="88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5158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a:noFill/>
        </p:spPr>
        <p:txBody>
          <a:bodyPr vert="horz" lIns="91440" tIns="45720" rIns="91440" bIns="45720" rtlCol="0" anchor="ctr">
            <a:normAutofit/>
          </a:bodyPr>
          <a:lstStyle>
            <a:lvl1pPr>
              <a:defRPr lang="en-US">
                <a:gradFill>
                  <a:gsLst>
                    <a:gs pos="23000">
                      <a:schemeClr val="accent6"/>
                    </a:gs>
                    <a:gs pos="97000">
                      <a:schemeClr val="accent1"/>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9934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p:spPr>
        <p:txBody>
          <a:bodyPr vert="horz" lIns="91440" tIns="45720" rIns="91440" bIns="45720" rtlCol="0" anchor="ctr">
            <a:normAutofit/>
          </a:bodyPr>
          <a:lstStyle>
            <a:lvl1pPr>
              <a:defRPr lang="en-US">
                <a:gradFill>
                  <a:gsLst>
                    <a:gs pos="22000">
                      <a:schemeClr val="accent3"/>
                    </a:gs>
                    <a:gs pos="100000">
                      <a:schemeClr val="tx2"/>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9263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2B489-A78B-A9AA-92CF-4AFBDB835D0B}"/>
              </a:ext>
            </a:extLst>
          </p:cNvPr>
          <p:cNvSpPr>
            <a:spLocks noGrp="1"/>
          </p:cNvSpPr>
          <p:nvPr>
            <p:ph type="title"/>
          </p:nvPr>
        </p:nvSpPr>
        <p:spPr>
          <a:xfrm>
            <a:off x="557158" y="114300"/>
            <a:ext cx="10772886" cy="1325563"/>
          </a:xfrm>
          <a:prstGeom prst="rect">
            <a:avLst/>
          </a:prstGeom>
        </p:spPr>
        <p:txBody>
          <a:bodyPr vert="horz" lIns="91440" tIns="45720" rIns="91440" bIns="45720" rtlCol="0" anchor="ctr">
            <a:normAutofit/>
          </a:bodyPr>
          <a:lstStyle>
            <a:lvl1pPr>
              <a:defRPr lang="en-US">
                <a:gradFill>
                  <a:gsLst>
                    <a:gs pos="81000">
                      <a:schemeClr val="accent2"/>
                    </a:gs>
                    <a:gs pos="14000">
                      <a:schemeClr val="accent5"/>
                    </a:gs>
                  </a:gsLst>
                  <a:lin ang="0" scaled="1"/>
                </a:gradFill>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95F1D8D-A71B-272A-F8F9-25400662027A}"/>
              </a:ext>
            </a:extLst>
          </p:cNvPr>
          <p:cNvSpPr>
            <a:spLocks noGrp="1"/>
          </p:cNvSpPr>
          <p:nvPr>
            <p:ph sz="half" idx="1"/>
          </p:nvPr>
        </p:nvSpPr>
        <p:spPr>
          <a:xfrm>
            <a:off x="7493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A32090-A6A3-5A46-B719-F915B1D61C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AC3408-65E8-F105-7B18-21325F609120}"/>
              </a:ext>
            </a:extLst>
          </p:cNvPr>
          <p:cNvSpPr>
            <a:spLocks noGrp="1"/>
          </p:cNvSpPr>
          <p:nvPr>
            <p:ph type="dt" sz="half" idx="10"/>
          </p:nvPr>
        </p:nvSpPr>
        <p:spPr/>
        <p:txBody>
          <a:bodyPr/>
          <a:lstStyle/>
          <a:p>
            <a:r>
              <a:rPr lang="en-US"/>
              <a:t>Restricted/ Non-sensitive</a:t>
            </a:r>
          </a:p>
        </p:txBody>
      </p:sp>
      <p:sp>
        <p:nvSpPr>
          <p:cNvPr id="7" name="Slide Number Placeholder 6">
            <a:extLst>
              <a:ext uri="{FF2B5EF4-FFF2-40B4-BE49-F238E27FC236}">
                <a16:creationId xmlns:a16="http://schemas.microsoft.com/office/drawing/2014/main" id="{CE02F4F8-1685-96B4-13C6-409BC353741C}"/>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8" name="Rectangle 7">
            <a:extLst>
              <a:ext uri="{FF2B5EF4-FFF2-40B4-BE49-F238E27FC236}">
                <a16:creationId xmlns:a16="http://schemas.microsoft.com/office/drawing/2014/main" id="{F534FAC4-8A9E-3CF1-FD72-CCEF95EDC7DF}"/>
              </a:ext>
            </a:extLst>
          </p:cNvPr>
          <p:cNvSpPr/>
          <p:nvPr userDrawn="1"/>
        </p:nvSpPr>
        <p:spPr>
          <a:xfrm rot="16200000">
            <a:off x="6005161" y="-6072539"/>
            <a:ext cx="181677"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B96B507-9C94-9C7A-BE86-EBB69F92848A}"/>
              </a:ext>
            </a:extLst>
          </p:cNvPr>
          <p:cNvCxnSpPr/>
          <p:nvPr userDrawn="1"/>
        </p:nvCxnSpPr>
        <p:spPr>
          <a:xfrm>
            <a:off x="590539"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0AFA5E49-F073-DD11-2D24-AB0401685AA6}"/>
              </a:ext>
            </a:extLst>
          </p:cNvPr>
          <p:cNvCxnSpPr/>
          <p:nvPr userDrawn="1"/>
        </p:nvCxnSpPr>
        <p:spPr>
          <a:xfrm>
            <a:off x="6052555" y="1825625"/>
            <a:ext cx="0" cy="4351338"/>
          </a:xfrm>
          <a:prstGeom prst="line">
            <a:avLst/>
          </a:prstGeom>
          <a:ln w="381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9710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85135-805B-344A-B63C-B48B37FBD17C}"/>
              </a:ext>
            </a:extLst>
          </p:cNvPr>
          <p:cNvSpPr>
            <a:spLocks noGrp="1"/>
          </p:cNvSpPr>
          <p:nvPr>
            <p:ph type="title"/>
          </p:nvPr>
        </p:nvSpPr>
        <p:spPr>
          <a:xfrm>
            <a:off x="561664" y="0"/>
            <a:ext cx="10772886"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401C5329-8D72-9600-6D09-59292B02DAB6}"/>
              </a:ext>
            </a:extLst>
          </p:cNvPr>
          <p:cNvSpPr>
            <a:spLocks noGrp="1"/>
          </p:cNvSpPr>
          <p:nvPr>
            <p:ph type="dt" sz="half" idx="10"/>
          </p:nvPr>
        </p:nvSpPr>
        <p:spPr/>
        <p:txBody>
          <a:bodyPr/>
          <a:lstStyle>
            <a:lvl1pPr>
              <a:defRPr/>
            </a:lvl1pPr>
          </a:lstStyle>
          <a:p>
            <a:r>
              <a:rPr lang="en-US"/>
              <a:t>Restricted/ Non-sensitive</a:t>
            </a:r>
          </a:p>
        </p:txBody>
      </p:sp>
      <p:sp>
        <p:nvSpPr>
          <p:cNvPr id="5" name="Slide Number Placeholder 4">
            <a:extLst>
              <a:ext uri="{FF2B5EF4-FFF2-40B4-BE49-F238E27FC236}">
                <a16:creationId xmlns:a16="http://schemas.microsoft.com/office/drawing/2014/main" id="{E2EF1851-035C-1139-76FB-F33654BDD127}"/>
              </a:ext>
            </a:extLst>
          </p:cNvPr>
          <p:cNvSpPr>
            <a:spLocks noGrp="1"/>
          </p:cNvSpPr>
          <p:nvPr>
            <p:ph type="sldNum" sz="quarter" idx="12"/>
          </p:nvPr>
        </p:nvSpPr>
        <p:spPr/>
        <p:txBody>
          <a:bodyPr/>
          <a:lstStyle/>
          <a:p>
            <a:fld id="{28C84454-11AD-448F-95DF-B8F539FD9FAB}" type="slidenum">
              <a:rPr lang="en-US" smtClean="0"/>
              <a:t>‹#›</a:t>
            </a:fld>
            <a:endParaRPr lang="en-US"/>
          </a:p>
        </p:txBody>
      </p:sp>
      <p:sp>
        <p:nvSpPr>
          <p:cNvPr id="7" name="Rectangle 6">
            <a:extLst>
              <a:ext uri="{FF2B5EF4-FFF2-40B4-BE49-F238E27FC236}">
                <a16:creationId xmlns:a16="http://schemas.microsoft.com/office/drawing/2014/main" id="{F8F826EC-EE91-3861-005E-FF4331992FAD}"/>
              </a:ext>
            </a:extLst>
          </p:cNvPr>
          <p:cNvSpPr/>
          <p:nvPr userDrawn="1"/>
        </p:nvSpPr>
        <p:spPr>
          <a:xfrm>
            <a:off x="-401" y="-1713"/>
            <a:ext cx="381001" cy="6856287"/>
          </a:xfrm>
          <a:prstGeom prst="rect">
            <a:avLst/>
          </a:prstGeom>
          <a:gradFill>
            <a:gsLst>
              <a:gs pos="0">
                <a:schemeClr val="accent2"/>
              </a:gs>
              <a:gs pos="44000">
                <a:schemeClr val="accent1"/>
              </a:gs>
              <a:gs pos="87000">
                <a:schemeClr val="accent4">
                  <a:alpha val="0"/>
                </a:schemeClr>
              </a:gs>
              <a:gs pos="66000">
                <a:schemeClr val="accent4"/>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331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ED7C96D8-1222-2D8A-31AD-589CBBDB5DE4}"/>
              </a:ext>
            </a:extLst>
          </p:cNvPr>
          <p:cNvPicPr>
            <a:picLocks noChangeAspect="1"/>
          </p:cNvPicPr>
          <p:nvPr userDrawn="1"/>
        </p:nvPicPr>
        <p:blipFill>
          <a:blip r:embed="rId26">
            <a:lum contrast="-3000"/>
            <a:alphaModFix amt="30000"/>
            <a:extLst>
              <a:ext uri="{96DAC541-7B7A-43D3-8B79-37D633B846F1}">
                <asvg:svgBlip xmlns:asvg="http://schemas.microsoft.com/office/drawing/2016/SVG/main" r:embed="rId27"/>
              </a:ext>
            </a:extLst>
          </a:blip>
          <a:stretch>
            <a:fillRect/>
          </a:stretch>
        </p:blipFill>
        <p:spPr>
          <a:xfrm flipH="1">
            <a:off x="-2" y="-1029903"/>
            <a:ext cx="12198235" cy="8328846"/>
          </a:xfrm>
          <a:prstGeom prst="rect">
            <a:avLst/>
          </a:prstGeom>
        </p:spPr>
      </p:pic>
      <p:sp>
        <p:nvSpPr>
          <p:cNvPr id="8" name="Rectangle 7">
            <a:extLst>
              <a:ext uri="{FF2B5EF4-FFF2-40B4-BE49-F238E27FC236}">
                <a16:creationId xmlns:a16="http://schemas.microsoft.com/office/drawing/2014/main" id="{2A9C6884-886A-1AFF-E8D5-A7DEF7024834}"/>
              </a:ext>
            </a:extLst>
          </p:cNvPr>
          <p:cNvSpPr>
            <a:spLocks/>
          </p:cNvSpPr>
          <p:nvPr userDrawn="1"/>
        </p:nvSpPr>
        <p:spPr>
          <a:xfrm>
            <a:off x="-2" y="0"/>
            <a:ext cx="12192002" cy="6858000"/>
          </a:xfrm>
          <a:prstGeom prst="rect">
            <a:avLst/>
          </a:prstGeom>
          <a:gradFill flip="none" rotWithShape="1">
            <a:gsLst>
              <a:gs pos="41000">
                <a:schemeClr val="bg1">
                  <a:alpha val="90000"/>
                </a:schemeClr>
              </a:gs>
              <a:gs pos="100000">
                <a:schemeClr val="bg1">
                  <a:alpha val="50000"/>
                </a:schemeClr>
              </a:gs>
              <a:gs pos="100000">
                <a:schemeClr val="bg1">
                  <a:alpha val="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gradFill>
                <a:gsLst>
                  <a:gs pos="41000">
                    <a:schemeClr val="bg1">
                      <a:alpha val="90000"/>
                    </a:schemeClr>
                  </a:gs>
                  <a:gs pos="100000">
                    <a:schemeClr val="bg1">
                      <a:alpha val="50000"/>
                    </a:schemeClr>
                  </a:gs>
                  <a:gs pos="100000">
                    <a:schemeClr val="bg1">
                      <a:alpha val="0"/>
                    </a:schemeClr>
                  </a:gs>
                </a:gsLst>
                <a:path path="circle">
                  <a:fillToRect l="50000" t="50000" r="50000" b="50000"/>
                </a:path>
              </a:gradFill>
            </a:endParaRPr>
          </a:p>
        </p:txBody>
      </p:sp>
      <p:sp>
        <p:nvSpPr>
          <p:cNvPr id="2" name="Title Placeholder 1">
            <a:extLst>
              <a:ext uri="{FF2B5EF4-FFF2-40B4-BE49-F238E27FC236}">
                <a16:creationId xmlns:a16="http://schemas.microsoft.com/office/drawing/2014/main" id="{00F7FE80-86F3-B6D9-3E42-E06D3417A44D}"/>
              </a:ext>
            </a:extLst>
          </p:cNvPr>
          <p:cNvSpPr>
            <a:spLocks noGrp="1"/>
          </p:cNvSpPr>
          <p:nvPr>
            <p:ph type="title"/>
          </p:nvPr>
        </p:nvSpPr>
        <p:spPr>
          <a:xfrm>
            <a:off x="557158" y="0"/>
            <a:ext cx="10772886"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60BA54-556D-F5F8-6357-FC1504E412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FFD40-4D28-057F-690E-B6C27AD64ED3}"/>
              </a:ext>
            </a:extLst>
          </p:cNvPr>
          <p:cNvSpPr>
            <a:spLocks noGrp="1"/>
          </p:cNvSpPr>
          <p:nvPr>
            <p:ph type="dt" sz="half" idx="2"/>
          </p:nvPr>
        </p:nvSpPr>
        <p:spPr>
          <a:xfrm>
            <a:off x="8586844" y="6378575"/>
            <a:ext cx="2743200" cy="365125"/>
          </a:xfrm>
          <a:prstGeom prst="rect">
            <a:avLst/>
          </a:prstGeom>
        </p:spPr>
        <p:txBody>
          <a:bodyPr vert="horz" lIns="91440" tIns="45720" rIns="91440" bIns="45720" rtlCol="0" anchor="ctr"/>
          <a:lstStyle>
            <a:lvl1pPr algn="r">
              <a:defRPr sz="1200">
                <a:solidFill>
                  <a:srgbClr val="0000CC"/>
                </a:solidFill>
              </a:defRPr>
            </a:lvl1pPr>
          </a:lstStyle>
          <a:p>
            <a:r>
              <a:rPr lang="en-US"/>
              <a:t>Restricted/ Non-sensitive</a:t>
            </a:r>
          </a:p>
        </p:txBody>
      </p:sp>
      <p:sp>
        <p:nvSpPr>
          <p:cNvPr id="6" name="Slide Number Placeholder 5">
            <a:extLst>
              <a:ext uri="{FF2B5EF4-FFF2-40B4-BE49-F238E27FC236}">
                <a16:creationId xmlns:a16="http://schemas.microsoft.com/office/drawing/2014/main" id="{93B04558-DD8C-52D2-B218-9A2B47B46500}"/>
              </a:ext>
            </a:extLst>
          </p:cNvPr>
          <p:cNvSpPr>
            <a:spLocks noGrp="1"/>
          </p:cNvSpPr>
          <p:nvPr>
            <p:ph type="sldNum" sz="quarter" idx="4"/>
          </p:nvPr>
        </p:nvSpPr>
        <p:spPr>
          <a:xfrm>
            <a:off x="11430001" y="6378575"/>
            <a:ext cx="609599" cy="365125"/>
          </a:xfrm>
          <a:prstGeom prst="rect">
            <a:avLst/>
          </a:prstGeom>
        </p:spPr>
        <p:txBody>
          <a:bodyPr vert="horz" lIns="91440" tIns="45720" rIns="91440" bIns="45720" rtlCol="0" anchor="ctr"/>
          <a:lstStyle>
            <a:lvl1pPr algn="r">
              <a:defRPr sz="1200">
                <a:solidFill>
                  <a:schemeClr val="tx1">
                    <a:tint val="82000"/>
                  </a:schemeClr>
                </a:solidFill>
              </a:defRPr>
            </a:lvl1pPr>
          </a:lstStyle>
          <a:p>
            <a:r>
              <a:rPr lang="en-US"/>
              <a:t>|   </a:t>
            </a:r>
            <a:fld id="{28C84454-11AD-448F-95DF-B8F539FD9FAB}" type="slidenum">
              <a:rPr lang="en-US" smtClean="0"/>
              <a:pPr/>
              <a:t>‹#›</a:t>
            </a:fld>
            <a:endParaRPr lang="en-US"/>
          </a:p>
        </p:txBody>
      </p:sp>
      <p:pic>
        <p:nvPicPr>
          <p:cNvPr id="16" name="Picture 15">
            <a:extLst>
              <a:ext uri="{FF2B5EF4-FFF2-40B4-BE49-F238E27FC236}">
                <a16:creationId xmlns:a16="http://schemas.microsoft.com/office/drawing/2014/main" id="{80427E0E-F93E-4E2E-F68C-B6A0DD7118C2}"/>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52400" y="6401117"/>
            <a:ext cx="973274" cy="320040"/>
          </a:xfrm>
          <a:prstGeom prst="rect">
            <a:avLst/>
          </a:prstGeom>
        </p:spPr>
      </p:pic>
    </p:spTree>
    <p:extLst>
      <p:ext uri="{BB962C8B-B14F-4D97-AF65-F5344CB8AC3E}">
        <p14:creationId xmlns:p14="http://schemas.microsoft.com/office/powerpoint/2010/main" val="592796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73" r:id="rId4"/>
    <p:sldLayoutId id="2147483651" r:id="rId5"/>
    <p:sldLayoutId id="2147483652" r:id="rId6"/>
    <p:sldLayoutId id="2147483671" r:id="rId7"/>
    <p:sldLayoutId id="2147483688" r:id="rId8"/>
    <p:sldLayoutId id="2147483654" r:id="rId9"/>
    <p:sldLayoutId id="2147483655" r:id="rId10"/>
    <p:sldLayoutId id="2147483670" r:id="rId11"/>
    <p:sldLayoutId id="2147483660" r:id="rId12"/>
    <p:sldLayoutId id="2147483669" r:id="rId13"/>
    <p:sldLayoutId id="2147483668" r:id="rId14"/>
    <p:sldLayoutId id="2147483661" r:id="rId15"/>
    <p:sldLayoutId id="2147483667" r:id="rId16"/>
    <p:sldLayoutId id="2147483662" r:id="rId17"/>
    <p:sldLayoutId id="2147483656" r:id="rId18"/>
    <p:sldLayoutId id="2147483665" r:id="rId19"/>
    <p:sldLayoutId id="2147483666" r:id="rId20"/>
    <p:sldLayoutId id="2147483664" r:id="rId21"/>
    <p:sldLayoutId id="2147483657" r:id="rId22"/>
    <p:sldLayoutId id="2147483663" r:id="rId23"/>
    <p:sldLayoutId id="2147483687" r:id="rId24"/>
  </p:sldLayoutIdLst>
  <p:hf sldNum="0" hdr="0" dt="0"/>
  <p:txStyles>
    <p:titleStyle>
      <a:lvl1pPr algn="l" defTabSz="914400" rtl="0" eaLnBrk="1" latinLnBrk="0" hangingPunct="1">
        <a:lnSpc>
          <a:spcPct val="90000"/>
        </a:lnSpc>
        <a:spcBef>
          <a:spcPct val="0"/>
        </a:spcBef>
        <a:buNone/>
        <a:defRPr sz="4000" kern="12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8" userDrawn="1">
          <p15:clr>
            <a:srgbClr val="F26B43"/>
          </p15:clr>
        </p15:guide>
        <p15:guide id="2" pos="96" userDrawn="1">
          <p15:clr>
            <a:srgbClr val="F26B43"/>
          </p15:clr>
        </p15:guide>
        <p15:guide id="3" orient="horz" pos="72" userDrawn="1">
          <p15:clr>
            <a:srgbClr val="F26B43"/>
          </p15:clr>
        </p15:guide>
        <p15:guide id="4" pos="758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image" Target="../media/image17.png"/><Relationship Id="rId5" Type="http://schemas.openxmlformats.org/officeDocument/2006/relationships/diagramQuickStyle" Target="../diagrams/quickStyle1.xml"/><Relationship Id="rId10" Type="http://schemas.openxmlformats.org/officeDocument/2006/relationships/image" Target="../media/image16.png"/><Relationship Id="rId4" Type="http://schemas.openxmlformats.org/officeDocument/2006/relationships/diagramLayout" Target="../diagrams/layout1.xml"/><Relationship Id="rId9" Type="http://schemas.openxmlformats.org/officeDocument/2006/relationships/image" Target="../media/image15.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5.png"/><Relationship Id="rId7" Type="http://schemas.openxmlformats.org/officeDocument/2006/relationships/image" Target="../media/image27.png"/><Relationship Id="rId12"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1.pn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8.pn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FE15D-95AD-5E03-EC57-CB849DB49898}"/>
              </a:ext>
            </a:extLst>
          </p:cNvPr>
          <p:cNvSpPr>
            <a:spLocks noGrp="1"/>
          </p:cNvSpPr>
          <p:nvPr>
            <p:ph type="ctrTitle"/>
          </p:nvPr>
        </p:nvSpPr>
        <p:spPr>
          <a:xfrm>
            <a:off x="537686" y="1041400"/>
            <a:ext cx="11524594" cy="2387600"/>
          </a:xfrm>
        </p:spPr>
        <p:txBody>
          <a:bodyPr>
            <a:normAutofit/>
          </a:bodyPr>
          <a:lstStyle/>
          <a:p>
            <a:r>
              <a:rPr lang="ru-RU" sz="3200" dirty="0"/>
              <a:t>Укрепление партнерских отношений с ключевыми заинтересованными сторонами и предоставление ориентированных на пользователя статистических услуг и информационных продуктов Департаментом статистики Сингапура</a:t>
            </a:r>
            <a:endParaRPr lang="en-US" sz="3200" dirty="0"/>
          </a:p>
        </p:txBody>
      </p:sp>
      <p:sp>
        <p:nvSpPr>
          <p:cNvPr id="8" name="Subtitle 2">
            <a:extLst>
              <a:ext uri="{FF2B5EF4-FFF2-40B4-BE49-F238E27FC236}">
                <a16:creationId xmlns:a16="http://schemas.microsoft.com/office/drawing/2014/main" id="{F8B26B2B-2741-35A0-7751-434592A05754}"/>
              </a:ext>
            </a:extLst>
          </p:cNvPr>
          <p:cNvSpPr>
            <a:spLocks noGrp="1"/>
          </p:cNvSpPr>
          <p:nvPr>
            <p:ph type="subTitle" idx="1"/>
          </p:nvPr>
        </p:nvSpPr>
        <p:spPr>
          <a:xfrm>
            <a:off x="1066801" y="3184945"/>
            <a:ext cx="10396654" cy="1213520"/>
          </a:xfrm>
        </p:spPr>
        <p:txBody>
          <a:bodyPr>
            <a:noAutofit/>
          </a:bodyPr>
          <a:lstStyle/>
          <a:p>
            <a:r>
              <a:rPr lang="ru-RU" sz="2300" dirty="0"/>
              <a:t>Международный форум «Цифровая трансформация Национальных статистических систем»</a:t>
            </a:r>
            <a:endParaRPr lang="en-SG" sz="2300" dirty="0"/>
          </a:p>
          <a:p>
            <a:r>
              <a:rPr lang="ru-RU" sz="2300" dirty="0"/>
              <a:t>Выстраивание доверия через взаимодействие: коммуникация с пользователями и производителями данных</a:t>
            </a:r>
          </a:p>
          <a:p>
            <a:r>
              <a:rPr lang="en-SG" sz="2300" dirty="0"/>
              <a:t>7 </a:t>
            </a:r>
            <a:r>
              <a:rPr lang="ru-RU" sz="2300" dirty="0"/>
              <a:t>ноября</a:t>
            </a:r>
            <a:r>
              <a:rPr lang="en-SG" sz="2300" dirty="0"/>
              <a:t> 2025</a:t>
            </a:r>
            <a:r>
              <a:rPr lang="ru-RU" sz="2300" dirty="0"/>
              <a:t>г.</a:t>
            </a:r>
            <a:endParaRPr lang="en-SG" sz="2300" dirty="0"/>
          </a:p>
          <a:p>
            <a:endParaRPr lang="en-SG" sz="2300" dirty="0"/>
          </a:p>
        </p:txBody>
      </p:sp>
      <p:sp>
        <p:nvSpPr>
          <p:cNvPr id="9" name="Text Placeholder 3">
            <a:extLst>
              <a:ext uri="{FF2B5EF4-FFF2-40B4-BE49-F238E27FC236}">
                <a16:creationId xmlns:a16="http://schemas.microsoft.com/office/drawing/2014/main" id="{7BD86F5B-CC3E-6DDD-ED1D-8FE3AFD77FA5}"/>
              </a:ext>
            </a:extLst>
          </p:cNvPr>
          <p:cNvSpPr>
            <a:spLocks noGrp="1"/>
          </p:cNvSpPr>
          <p:nvPr>
            <p:ph type="body" sz="quarter" idx="13"/>
          </p:nvPr>
        </p:nvSpPr>
        <p:spPr>
          <a:xfrm>
            <a:off x="1891984" y="5054443"/>
            <a:ext cx="9144000" cy="1213520"/>
          </a:xfrm>
        </p:spPr>
        <p:txBody>
          <a:bodyPr>
            <a:normAutofit/>
          </a:bodyPr>
          <a:lstStyle/>
          <a:p>
            <a:r>
              <a:rPr lang="ru-RU" dirty="0" err="1"/>
              <a:t>Лим</a:t>
            </a:r>
            <a:r>
              <a:rPr lang="ru-RU" dirty="0"/>
              <a:t> И Дин</a:t>
            </a:r>
            <a:r>
              <a:rPr lang="en-SG" dirty="0"/>
              <a:t>, </a:t>
            </a:r>
            <a:r>
              <a:rPr lang="ru-RU" dirty="0"/>
              <a:t>директор Доверенного центра персональных и бизнес-данных Департамента статистики Сингапура</a:t>
            </a:r>
            <a:endParaRPr lang="en-SG" dirty="0"/>
          </a:p>
        </p:txBody>
      </p:sp>
    </p:spTree>
    <p:extLst>
      <p:ext uri="{BB962C8B-B14F-4D97-AF65-F5344CB8AC3E}">
        <p14:creationId xmlns:p14="http://schemas.microsoft.com/office/powerpoint/2010/main" val="2412337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18176-CD1A-141B-08EB-DDCF73BAE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58FC2A-ECED-C694-56F7-1C774707C8A3}"/>
              </a:ext>
            </a:extLst>
          </p:cNvPr>
          <p:cNvSpPr>
            <a:spLocks noGrp="1"/>
          </p:cNvSpPr>
          <p:nvPr>
            <p:ph type="title" idx="4294967295"/>
          </p:nvPr>
        </p:nvSpPr>
        <p:spPr>
          <a:xfrm>
            <a:off x="354844" y="94344"/>
            <a:ext cx="12192000" cy="1325563"/>
          </a:xfrm>
        </p:spPr>
        <p:txBody>
          <a:bodyPr>
            <a:normAutofit/>
          </a:bodyPr>
          <a:lstStyle/>
          <a:p>
            <a:r>
              <a:rPr lang="ru-RU" sz="3900" dirty="0"/>
              <a:t>Повышение позиций в международных рейтингах</a:t>
            </a:r>
          </a:p>
        </p:txBody>
      </p:sp>
      <p:grpSp>
        <p:nvGrpSpPr>
          <p:cNvPr id="10" name="Group 9">
            <a:extLst>
              <a:ext uri="{FF2B5EF4-FFF2-40B4-BE49-F238E27FC236}">
                <a16:creationId xmlns:a16="http://schemas.microsoft.com/office/drawing/2014/main" id="{406840FC-2671-F3FA-6301-722B2A5BDA1E}"/>
              </a:ext>
            </a:extLst>
          </p:cNvPr>
          <p:cNvGrpSpPr/>
          <p:nvPr/>
        </p:nvGrpSpPr>
        <p:grpSpPr>
          <a:xfrm>
            <a:off x="464550" y="2345735"/>
            <a:ext cx="2340000" cy="2340000"/>
            <a:chOff x="9416007" y="1718663"/>
            <a:chExt cx="2317686" cy="2317686"/>
          </a:xfrm>
        </p:grpSpPr>
        <p:sp>
          <p:nvSpPr>
            <p:cNvPr id="11" name="Oval 10">
              <a:extLst>
                <a:ext uri="{FF2B5EF4-FFF2-40B4-BE49-F238E27FC236}">
                  <a16:creationId xmlns:a16="http://schemas.microsoft.com/office/drawing/2014/main" id="{DFF5AEFC-3DFA-5D35-A675-3E833D372F7F}"/>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70857F21-7A5A-BD1A-14B9-D3A8C948B7F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pic>
        <p:nvPicPr>
          <p:cNvPr id="4" name="Picture 3">
            <a:extLst>
              <a:ext uri="{FF2B5EF4-FFF2-40B4-BE49-F238E27FC236}">
                <a16:creationId xmlns:a16="http://schemas.microsoft.com/office/drawing/2014/main" id="{741E00FE-FECA-98A2-3E76-D0BA4AAEC99A}"/>
              </a:ext>
            </a:extLst>
          </p:cNvPr>
          <p:cNvPicPr>
            <a:picLocks noChangeAspect="1"/>
          </p:cNvPicPr>
          <p:nvPr/>
        </p:nvPicPr>
        <p:blipFill>
          <a:blip r:embed="rId4"/>
          <a:stretch>
            <a:fillRect/>
          </a:stretch>
        </p:blipFill>
        <p:spPr>
          <a:xfrm>
            <a:off x="2894617" y="1875415"/>
            <a:ext cx="9254600" cy="2923816"/>
          </a:xfrm>
          <a:prstGeom prst="rect">
            <a:avLst/>
          </a:prstGeom>
        </p:spPr>
      </p:pic>
      <p:sp>
        <p:nvSpPr>
          <p:cNvPr id="3" name="TextBox 2">
            <a:extLst>
              <a:ext uri="{FF2B5EF4-FFF2-40B4-BE49-F238E27FC236}">
                <a16:creationId xmlns:a16="http://schemas.microsoft.com/office/drawing/2014/main" id="{9A70ACC6-0939-432F-B26E-0692D0027C2A}"/>
              </a:ext>
            </a:extLst>
          </p:cNvPr>
          <p:cNvSpPr txBox="1"/>
          <p:nvPr/>
        </p:nvSpPr>
        <p:spPr>
          <a:xfrm>
            <a:off x="3001476" y="4141157"/>
            <a:ext cx="2638697" cy="461665"/>
          </a:xfrm>
          <a:prstGeom prst="rect">
            <a:avLst/>
          </a:prstGeom>
          <a:solidFill>
            <a:srgbClr val="F2F2F2"/>
          </a:solidFill>
        </p:spPr>
        <p:txBody>
          <a:bodyPr wrap="square" rtlCol="0">
            <a:spAutoFit/>
          </a:bodyPr>
          <a:lstStyle/>
          <a:p>
            <a:pPr algn="ctr"/>
            <a:r>
              <a:rPr lang="nn-NO" sz="1200" b="1" dirty="0">
                <a:solidFill>
                  <a:srgbClr val="1C5BA2"/>
                </a:solidFill>
              </a:rPr>
              <a:t>Рейтинг Open Data Inventory</a:t>
            </a:r>
            <a:br>
              <a:rPr lang="nn-NO" sz="1200" b="1" dirty="0">
                <a:solidFill>
                  <a:srgbClr val="1C5BA2"/>
                </a:solidFill>
              </a:rPr>
            </a:br>
            <a:r>
              <a:rPr lang="nn-NO" sz="1200" b="1" dirty="0">
                <a:solidFill>
                  <a:srgbClr val="1C5BA2"/>
                </a:solidFill>
              </a:rPr>
              <a:t>(2018/19, 2020/21, 2022/23, 2024/25)</a:t>
            </a:r>
            <a:endParaRPr lang="ru-RU" sz="1200" b="1" dirty="0">
              <a:solidFill>
                <a:srgbClr val="1C5BA2"/>
              </a:solidFill>
            </a:endParaRPr>
          </a:p>
        </p:txBody>
      </p:sp>
    </p:spTree>
    <p:extLst>
      <p:ext uri="{BB962C8B-B14F-4D97-AF65-F5344CB8AC3E}">
        <p14:creationId xmlns:p14="http://schemas.microsoft.com/office/powerpoint/2010/main" val="355456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2926-28E2-3CC3-86B6-4B817EE7CB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2343B1-1CAA-2771-A225-B47B4C21F49C}"/>
              </a:ext>
            </a:extLst>
          </p:cNvPr>
          <p:cNvSpPr>
            <a:spLocks noGrp="1"/>
          </p:cNvSpPr>
          <p:nvPr>
            <p:ph type="title" idx="4294967295"/>
          </p:nvPr>
        </p:nvSpPr>
        <p:spPr>
          <a:xfrm>
            <a:off x="557214" y="114300"/>
            <a:ext cx="8857720" cy="1325563"/>
          </a:xfrm>
        </p:spPr>
        <p:txBody>
          <a:bodyPr>
            <a:normAutofit/>
          </a:bodyPr>
          <a:lstStyle/>
          <a:p>
            <a:r>
              <a:rPr lang="ru-RU" dirty="0"/>
              <a:t>Удовлетворение потребностей исследователей в данных</a:t>
            </a:r>
            <a:endParaRPr lang="en-SG" dirty="0"/>
          </a:p>
        </p:txBody>
      </p:sp>
      <p:sp>
        <p:nvSpPr>
          <p:cNvPr id="4" name="TextBox 3">
            <a:extLst>
              <a:ext uri="{FF2B5EF4-FFF2-40B4-BE49-F238E27FC236}">
                <a16:creationId xmlns:a16="http://schemas.microsoft.com/office/drawing/2014/main" id="{ADECFE43-DF00-A1D2-5616-6B106BE16937}"/>
              </a:ext>
            </a:extLst>
          </p:cNvPr>
          <p:cNvSpPr txBox="1"/>
          <p:nvPr/>
        </p:nvSpPr>
        <p:spPr>
          <a:xfrm>
            <a:off x="2488562" y="1302822"/>
            <a:ext cx="7654506" cy="1631216"/>
          </a:xfrm>
          <a:prstGeom prst="rect">
            <a:avLst/>
          </a:prstGeom>
          <a:noFill/>
        </p:spPr>
        <p:txBody>
          <a:bodyPr wrap="square" rtlCol="0">
            <a:spAutoFit/>
          </a:bodyPr>
          <a:lstStyle/>
          <a:p>
            <a:pPr marL="358775" indent="-358775">
              <a:spcBef>
                <a:spcPts val="600"/>
              </a:spcBef>
              <a:spcAft>
                <a:spcPts val="600"/>
              </a:spcAft>
              <a:buClr>
                <a:schemeClr val="tx2">
                  <a:lumMod val="60000"/>
                  <a:lumOff val="40000"/>
                </a:schemeClr>
              </a:buClr>
              <a:buFont typeface="Wingdings" panose="05000000000000000000" pitchFamily="2" charset="2"/>
              <a:buChar char="§"/>
              <a:defRPr/>
            </a:pPr>
            <a:r>
              <a:rPr lang="ru-RU" sz="1800" dirty="0">
                <a:solidFill>
                  <a:schemeClr val="accent3">
                    <a:lumMod val="50000"/>
                  </a:schemeClr>
                </a:solidFill>
                <a:effectLst/>
                <a:ea typeface="SimSun" panose="02010600030101010101" pitchFamily="2" charset="-122"/>
              </a:rPr>
              <a:t>Поддержка </a:t>
            </a:r>
            <a:r>
              <a:rPr lang="ru-RU" sz="1800" b="1" dirty="0">
                <a:solidFill>
                  <a:schemeClr val="accent3">
                    <a:lumMod val="50000"/>
                  </a:schemeClr>
                </a:solidFill>
                <a:effectLst/>
                <a:ea typeface="SimSun" panose="02010600030101010101" pitchFamily="2" charset="-122"/>
              </a:rPr>
              <a:t>независимых исследователей </a:t>
            </a:r>
            <a:r>
              <a:rPr lang="ru-RU" sz="1800" dirty="0">
                <a:solidFill>
                  <a:schemeClr val="accent3">
                    <a:lumMod val="50000"/>
                  </a:schemeClr>
                </a:solidFill>
                <a:effectLst/>
                <a:ea typeface="SimSun" panose="02010600030101010101" pitchFamily="2" charset="-122"/>
              </a:rPr>
              <a:t>в проведении глубоких и комплексных анализов по актуальным вопросам и вызовам, стоящим перед Сингапуром сегодня</a:t>
            </a:r>
          </a:p>
          <a:p>
            <a:pPr marL="358775" indent="-358775">
              <a:spcBef>
                <a:spcPts val="600"/>
              </a:spcBef>
              <a:spcAft>
                <a:spcPts val="600"/>
              </a:spcAft>
              <a:buClr>
                <a:schemeClr val="tx2">
                  <a:lumMod val="60000"/>
                  <a:lumOff val="40000"/>
                </a:schemeClr>
              </a:buClr>
              <a:buFont typeface="Wingdings" panose="05000000000000000000" pitchFamily="2" charset="2"/>
              <a:buChar char="§"/>
              <a:defRPr/>
            </a:pPr>
            <a:r>
              <a:rPr lang="ru-RU" sz="1800" dirty="0">
                <a:solidFill>
                  <a:schemeClr val="accent3">
                    <a:lumMod val="50000"/>
                  </a:schemeClr>
                </a:solidFill>
                <a:effectLst/>
                <a:ea typeface="SimSun" panose="02010600030101010101" pitchFamily="2" charset="-122"/>
              </a:rPr>
              <a:t>Расширение взаимодействия с университетскими исследователями через Программу доступа к обезличенным </a:t>
            </a:r>
            <a:r>
              <a:rPr lang="ru-RU" sz="1800" dirty="0" err="1">
                <a:solidFill>
                  <a:schemeClr val="accent3">
                    <a:lumMod val="50000"/>
                  </a:schemeClr>
                </a:solidFill>
                <a:effectLst/>
                <a:ea typeface="SimSun" panose="02010600030101010101" pitchFamily="2" charset="-122"/>
              </a:rPr>
              <a:t>микроданным</a:t>
            </a:r>
            <a:r>
              <a:rPr lang="ru-RU" sz="1800" dirty="0">
                <a:solidFill>
                  <a:schemeClr val="accent3">
                    <a:lumMod val="50000"/>
                  </a:schemeClr>
                </a:solidFill>
                <a:effectLst/>
                <a:ea typeface="SimSun" panose="02010600030101010101" pitchFamily="2" charset="-122"/>
              </a:rPr>
              <a:t> (AMAP)</a:t>
            </a:r>
            <a:endParaRPr lang="en-US" altLang="en-US" dirty="0">
              <a:solidFill>
                <a:schemeClr val="accent3">
                  <a:lumMod val="50000"/>
                </a:schemeClr>
              </a:solidFill>
              <a:ea typeface="MS PGothic" pitchFamily="34" charset="-128"/>
            </a:endParaRPr>
          </a:p>
        </p:txBody>
      </p:sp>
      <p:grpSp>
        <p:nvGrpSpPr>
          <p:cNvPr id="5" name="Group 4">
            <a:extLst>
              <a:ext uri="{FF2B5EF4-FFF2-40B4-BE49-F238E27FC236}">
                <a16:creationId xmlns:a16="http://schemas.microsoft.com/office/drawing/2014/main" id="{8DD51EAD-7209-48A3-CA2E-5035EFA2C2BA}"/>
              </a:ext>
            </a:extLst>
          </p:cNvPr>
          <p:cNvGrpSpPr/>
          <p:nvPr/>
        </p:nvGrpSpPr>
        <p:grpSpPr>
          <a:xfrm>
            <a:off x="465454" y="2345734"/>
            <a:ext cx="2340000" cy="2340000"/>
            <a:chOff x="8044480" y="3685501"/>
            <a:chExt cx="2317686" cy="2317686"/>
          </a:xfrm>
        </p:grpSpPr>
        <p:sp>
          <p:nvSpPr>
            <p:cNvPr id="6" name="Oval 5">
              <a:extLst>
                <a:ext uri="{FF2B5EF4-FFF2-40B4-BE49-F238E27FC236}">
                  <a16:creationId xmlns:a16="http://schemas.microsoft.com/office/drawing/2014/main" id="{29E513A5-BE08-ED4E-7C72-06019A359DF9}"/>
                </a:ext>
              </a:extLst>
            </p:cNvPr>
            <p:cNvSpPr/>
            <p:nvPr/>
          </p:nvSpPr>
          <p:spPr>
            <a:xfrm>
              <a:off x="8044480" y="3685501"/>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7" name="Picture 6">
              <a:extLst>
                <a:ext uri="{FF2B5EF4-FFF2-40B4-BE49-F238E27FC236}">
                  <a16:creationId xmlns:a16="http://schemas.microsoft.com/office/drawing/2014/main" id="{F43CAC2D-A029-E047-7B2D-1C5B01A596F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8424128" y="4204841"/>
              <a:ext cx="1513344" cy="1466056"/>
            </a:xfrm>
            <a:prstGeom prst="rect">
              <a:avLst/>
            </a:prstGeom>
          </p:spPr>
        </p:pic>
      </p:grpSp>
      <p:sp>
        <p:nvSpPr>
          <p:cNvPr id="8" name="TextBox 7">
            <a:extLst>
              <a:ext uri="{FF2B5EF4-FFF2-40B4-BE49-F238E27FC236}">
                <a16:creationId xmlns:a16="http://schemas.microsoft.com/office/drawing/2014/main" id="{F2817719-DC7E-83A4-F14B-927CAC51BB6C}"/>
              </a:ext>
            </a:extLst>
          </p:cNvPr>
          <p:cNvSpPr txBox="1"/>
          <p:nvPr/>
        </p:nvSpPr>
        <p:spPr>
          <a:xfrm>
            <a:off x="2561263" y="2925445"/>
            <a:ext cx="2598196" cy="3139321"/>
          </a:xfrm>
          <a:prstGeom prst="rect">
            <a:avLst/>
          </a:prstGeom>
          <a:noFill/>
        </p:spPr>
        <p:txBody>
          <a:bodyPr wrap="square">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dirty="0">
                <a:solidFill>
                  <a:schemeClr val="accent3">
                    <a:lumMod val="50000"/>
                  </a:schemeClr>
                </a:solidFill>
                <a:ea typeface="MS PGothic" pitchFamily="34" charset="-128"/>
              </a:rPr>
              <a:t>AMAP обеспечивает доступ к данным для исследований квалифицированных академических сотрудников, работающих на постоянной основе в автономных университетах Сингапура</a:t>
            </a:r>
            <a:endParaRPr lang="en-SG" dirty="0">
              <a:solidFill>
                <a:schemeClr val="accent3">
                  <a:lumMod val="50000"/>
                </a:schemeClr>
              </a:solidFill>
              <a:ea typeface="MS PGothic" pitchFamily="34" charset="-128"/>
            </a:endParaRPr>
          </a:p>
        </p:txBody>
      </p:sp>
      <p:pic>
        <p:nvPicPr>
          <p:cNvPr id="9" name="Picture 8">
            <a:extLst>
              <a:ext uri="{FF2B5EF4-FFF2-40B4-BE49-F238E27FC236}">
                <a16:creationId xmlns:a16="http://schemas.microsoft.com/office/drawing/2014/main" id="{D088CA42-6736-5D16-0DBE-7B550C5CFF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88242" y="2857094"/>
            <a:ext cx="6376965" cy="3637642"/>
          </a:xfrm>
          <a:prstGeom prst="rect">
            <a:avLst/>
          </a:prstGeom>
        </p:spPr>
      </p:pic>
      <p:pic>
        <p:nvPicPr>
          <p:cNvPr id="3" name="Picture 2">
            <a:extLst>
              <a:ext uri="{FF2B5EF4-FFF2-40B4-BE49-F238E27FC236}">
                <a16:creationId xmlns:a16="http://schemas.microsoft.com/office/drawing/2014/main" id="{A6B5F0C5-1C45-205F-76C2-9D8F83A5D6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3453" y="114300"/>
            <a:ext cx="1613165" cy="1620000"/>
          </a:xfrm>
          <a:prstGeom prst="rect">
            <a:avLst/>
          </a:prstGeom>
        </p:spPr>
      </p:pic>
      <p:sp>
        <p:nvSpPr>
          <p:cNvPr id="10" name="TextBox 9">
            <a:extLst>
              <a:ext uri="{FF2B5EF4-FFF2-40B4-BE49-F238E27FC236}">
                <a16:creationId xmlns:a16="http://schemas.microsoft.com/office/drawing/2014/main" id="{81A790CB-86FF-414C-B371-CED822619EE7}"/>
              </a:ext>
            </a:extLst>
          </p:cNvPr>
          <p:cNvSpPr txBox="1"/>
          <p:nvPr/>
        </p:nvSpPr>
        <p:spPr>
          <a:xfrm>
            <a:off x="5657911" y="3133105"/>
            <a:ext cx="1387323" cy="954107"/>
          </a:xfrm>
          <a:prstGeom prst="rect">
            <a:avLst/>
          </a:prstGeom>
          <a:solidFill>
            <a:srgbClr val="1F74B2"/>
          </a:solidFill>
        </p:spPr>
        <p:txBody>
          <a:bodyPr wrap="square" rtlCol="0">
            <a:spAutoFit/>
          </a:bodyPr>
          <a:lstStyle/>
          <a:p>
            <a:pPr marL="228600" indent="-228600">
              <a:buAutoNum type="arabicParenBoth"/>
            </a:pPr>
            <a:r>
              <a:rPr lang="ru-RU" sz="800" dirty="0">
                <a:solidFill>
                  <a:schemeClr val="bg1"/>
                </a:solidFill>
                <a:effectLst/>
              </a:rPr>
              <a:t>Годовые обследования промышленности / </a:t>
            </a:r>
          </a:p>
          <a:p>
            <a:pPr marL="228600" indent="-228600">
              <a:buAutoNum type="arabicParenBoth"/>
            </a:pPr>
            <a:r>
              <a:rPr lang="ru-RU" sz="800" dirty="0">
                <a:solidFill>
                  <a:schemeClr val="bg1"/>
                </a:solidFill>
                <a:effectLst/>
              </a:rPr>
              <a:t>Перепись производственной деятельности</a:t>
            </a:r>
          </a:p>
          <a:p>
            <a:endParaRPr lang="ru-RU" sz="800" dirty="0">
              <a:solidFill>
                <a:schemeClr val="bg1"/>
              </a:solidFill>
            </a:endParaRPr>
          </a:p>
        </p:txBody>
      </p:sp>
      <p:sp>
        <p:nvSpPr>
          <p:cNvPr id="11" name="TextBox 10">
            <a:extLst>
              <a:ext uri="{FF2B5EF4-FFF2-40B4-BE49-F238E27FC236}">
                <a16:creationId xmlns:a16="http://schemas.microsoft.com/office/drawing/2014/main" id="{729920F1-9ADF-4A3C-A8FC-B912DB4482FE}"/>
              </a:ext>
            </a:extLst>
          </p:cNvPr>
          <p:cNvSpPr txBox="1"/>
          <p:nvPr/>
        </p:nvSpPr>
        <p:spPr>
          <a:xfrm>
            <a:off x="5631785" y="4483554"/>
            <a:ext cx="1387323" cy="461665"/>
          </a:xfrm>
          <a:prstGeom prst="rect">
            <a:avLst/>
          </a:prstGeom>
          <a:solidFill>
            <a:srgbClr val="1F74B2"/>
          </a:solidFill>
        </p:spPr>
        <p:txBody>
          <a:bodyPr wrap="square" rtlCol="0">
            <a:spAutoFit/>
          </a:bodyPr>
          <a:lstStyle/>
          <a:p>
            <a:r>
              <a:rPr lang="ru-RU" sz="800" dirty="0">
                <a:solidFill>
                  <a:schemeClr val="bg1"/>
                </a:solidFill>
                <a:effectLst/>
              </a:rPr>
              <a:t>(3) Перепись населения / (4) Общее обследование домохозяйств</a:t>
            </a:r>
            <a:endParaRPr lang="ru-RU" sz="800" dirty="0">
              <a:solidFill>
                <a:schemeClr val="bg1"/>
              </a:solidFill>
            </a:endParaRPr>
          </a:p>
        </p:txBody>
      </p:sp>
      <p:sp>
        <p:nvSpPr>
          <p:cNvPr id="12" name="TextBox 11">
            <a:extLst>
              <a:ext uri="{FF2B5EF4-FFF2-40B4-BE49-F238E27FC236}">
                <a16:creationId xmlns:a16="http://schemas.microsoft.com/office/drawing/2014/main" id="{CE25B3D7-746F-4A2C-82CF-5F6A86C9D5F3}"/>
              </a:ext>
            </a:extLst>
          </p:cNvPr>
          <p:cNvSpPr txBox="1"/>
          <p:nvPr/>
        </p:nvSpPr>
        <p:spPr>
          <a:xfrm>
            <a:off x="5680944" y="5781123"/>
            <a:ext cx="1387323" cy="338554"/>
          </a:xfrm>
          <a:prstGeom prst="rect">
            <a:avLst/>
          </a:prstGeom>
          <a:solidFill>
            <a:srgbClr val="1F74B2"/>
          </a:solidFill>
        </p:spPr>
        <p:txBody>
          <a:bodyPr wrap="square" rtlCol="0">
            <a:spAutoFit/>
          </a:bodyPr>
          <a:lstStyle/>
          <a:p>
            <a:r>
              <a:rPr lang="ru-RU" sz="800" dirty="0">
                <a:solidFill>
                  <a:schemeClr val="bg1"/>
                </a:solidFill>
                <a:effectLst/>
              </a:rPr>
              <a:t>(5) Обследование расходов домохозяйств</a:t>
            </a:r>
          </a:p>
        </p:txBody>
      </p:sp>
      <p:sp>
        <p:nvSpPr>
          <p:cNvPr id="16" name="Rectangle 2">
            <a:extLst>
              <a:ext uri="{FF2B5EF4-FFF2-40B4-BE49-F238E27FC236}">
                <a16:creationId xmlns:a16="http://schemas.microsoft.com/office/drawing/2014/main" id="{E3C3E5E0-DC3E-48F2-98CC-2A5DE18F0B44}"/>
              </a:ext>
            </a:extLst>
          </p:cNvPr>
          <p:cNvSpPr>
            <a:spLocks noChangeArrowheads="1"/>
          </p:cNvSpPr>
          <p:nvPr/>
        </p:nvSpPr>
        <p:spPr bwMode="auto">
          <a:xfrm>
            <a:off x="7228114" y="2840140"/>
            <a:ext cx="4806762" cy="1200329"/>
          </a:xfrm>
          <a:prstGeom prst="rect">
            <a:avLst/>
          </a:prstGeom>
          <a:solidFill>
            <a:srgbClr val="FFFFFF"/>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Структура операционных доходов</a:t>
            </a:r>
            <a:r>
              <a:rPr kumimoji="0" lang="ru-RU" altLang="ru-RU" sz="800" b="0" i="0" u="none" strike="noStrike" cap="none" normalizeH="0" baseline="0" dirty="0">
                <a:ln>
                  <a:noFill/>
                </a:ln>
                <a:effectLst/>
                <a:latin typeface="Arial" panose="020B0604020202020204" pitchFamily="34" charset="0"/>
              </a:rPr>
              <a:t> (напр., выручка от продажи товаров, услуг, доход от аренды, роялти)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Структура операционных расходов</a:t>
            </a:r>
            <a:r>
              <a:rPr kumimoji="0" lang="ru-RU" altLang="ru-RU" sz="800" b="0" i="0" u="none" strike="noStrike" cap="none" normalizeH="0" baseline="0" dirty="0">
                <a:ln>
                  <a:noFill/>
                </a:ln>
                <a:effectLst/>
                <a:latin typeface="Arial" panose="020B0604020202020204" pitchFamily="34" charset="0"/>
              </a:rPr>
              <a:t> (напр., закупка товаров, аренда, фрахт и транспорт, техобслуживание и ремонт)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Структура основных средств</a:t>
            </a:r>
            <a:r>
              <a:rPr kumimoji="0" lang="ru-RU" altLang="ru-RU" sz="800" b="0" i="0" u="none" strike="noStrike" cap="none" normalizeH="0" baseline="0" dirty="0">
                <a:ln>
                  <a:noFill/>
                </a:ln>
                <a:effectLst/>
                <a:latin typeface="Arial" panose="020B0604020202020204" pitchFamily="34" charset="0"/>
              </a:rPr>
              <a:t> (напр., здания и сооружения, транспортное оборудование, компьютеры и периферия, прочая техника)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Общая оплата труда</a:t>
            </a:r>
            <a:r>
              <a:rPr kumimoji="0" lang="ru-RU" altLang="ru-RU" sz="800" b="0" i="0" u="none" strike="noStrike" cap="none" normalizeH="0" baseline="0" dirty="0">
                <a:ln>
                  <a:noFill/>
                </a:ln>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Добавленная стоимость</a:t>
            </a:r>
            <a:r>
              <a:rPr kumimoji="0" lang="ru-RU" altLang="ru-RU" sz="800" b="0" i="0" u="none" strike="noStrike" cap="none" normalizeH="0" baseline="0" dirty="0">
                <a:ln>
                  <a:noFill/>
                </a:ln>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effectLst/>
                <a:latin typeface="Arial" panose="020B0604020202020204" pitchFamily="34" charset="0"/>
              </a:rPr>
              <a:t>Операционная прибыль</a:t>
            </a:r>
            <a:r>
              <a:rPr kumimoji="0" lang="ru-RU" altLang="ru-RU" sz="800" b="0" i="0" u="none" strike="noStrike" cap="none" normalizeH="0" baseline="0" dirty="0">
                <a:ln>
                  <a:noFill/>
                </a:ln>
                <a:effectLst/>
                <a:latin typeface="Arial" panose="020B0604020202020204" pitchFamily="34" charset="0"/>
              </a:rPr>
              <a:t> </a:t>
            </a:r>
          </a:p>
        </p:txBody>
      </p:sp>
      <p:sp>
        <p:nvSpPr>
          <p:cNvPr id="17" name="Rectangle 3">
            <a:extLst>
              <a:ext uri="{FF2B5EF4-FFF2-40B4-BE49-F238E27FC236}">
                <a16:creationId xmlns:a16="http://schemas.microsoft.com/office/drawing/2014/main" id="{9D03CB82-2656-41A4-8795-F067ED2FF87E}"/>
              </a:ext>
            </a:extLst>
          </p:cNvPr>
          <p:cNvSpPr>
            <a:spLocks noChangeArrowheads="1"/>
          </p:cNvSpPr>
          <p:nvPr/>
        </p:nvSpPr>
        <p:spPr bwMode="auto">
          <a:xfrm>
            <a:off x="7217831" y="4114221"/>
            <a:ext cx="4642756" cy="1200329"/>
          </a:xfrm>
          <a:prstGeom prst="rect">
            <a:avLst/>
          </a:prstGeom>
          <a:solidFill>
            <a:srgbClr val="FFFFFF"/>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solidFill>
                  <a:schemeClr val="tx1"/>
                </a:solidFill>
                <a:effectLst/>
                <a:latin typeface="Arial" panose="020B0604020202020204" pitchFamily="34" charset="0"/>
              </a:rPr>
              <a:t>Демография</a:t>
            </a:r>
            <a:r>
              <a:rPr kumimoji="0" lang="ru-RU" altLang="ru-RU" sz="800" b="0" i="0" u="none" strike="noStrike" cap="none" normalizeH="0" baseline="0" dirty="0">
                <a:ln>
                  <a:noFill/>
                </a:ln>
                <a:solidFill>
                  <a:schemeClr val="tx1"/>
                </a:solidFill>
                <a:effectLst/>
                <a:latin typeface="Arial" panose="020B0604020202020204" pitchFamily="34" charset="0"/>
              </a:rPr>
              <a:t> (напр., возраст, пол, семейное положение, число детей, рождённых женщиной)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solidFill>
                  <a:schemeClr val="tx1"/>
                </a:solidFill>
                <a:effectLst/>
                <a:latin typeface="Arial" panose="020B0604020202020204" pitchFamily="34" charset="0"/>
              </a:rPr>
              <a:t>Экономические характеристики</a:t>
            </a:r>
            <a:r>
              <a:rPr kumimoji="0" lang="ru-RU" altLang="ru-RU" sz="800" b="0" i="0" u="none" strike="noStrike" cap="none" normalizeH="0" baseline="0" dirty="0">
                <a:ln>
                  <a:noFill/>
                </a:ln>
                <a:solidFill>
                  <a:schemeClr val="tx1"/>
                </a:solidFill>
                <a:effectLst/>
                <a:latin typeface="Arial" panose="020B0604020202020204" pitchFamily="34" charset="0"/>
              </a:rPr>
              <a:t> (напр., статус занятости, профессия, отрасль, ежемесячный доход от работы, обычное количество часов работы)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solidFill>
                  <a:schemeClr val="tx1"/>
                </a:solidFill>
                <a:effectLst/>
                <a:latin typeface="Arial" panose="020B0604020202020204" pitchFamily="34" charset="0"/>
              </a:rPr>
              <a:t>Образовательный профиль</a:t>
            </a:r>
            <a:r>
              <a:rPr kumimoji="0" lang="ru-RU" altLang="ru-RU" sz="800" b="0" i="0" u="none" strike="noStrike" cap="none" normalizeH="0" baseline="0" dirty="0">
                <a:ln>
                  <a:noFill/>
                </a:ln>
                <a:solidFill>
                  <a:schemeClr val="tx1"/>
                </a:solidFill>
                <a:effectLst/>
                <a:latin typeface="Arial" panose="020B0604020202020204" pitchFamily="34" charset="0"/>
              </a:rPr>
              <a:t> (напр., высшая квалификация, область обучения, страна получения высшей квалификации, уровень посещения образовательных учреждений)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solidFill>
                  <a:schemeClr val="tx1"/>
                </a:solidFill>
                <a:effectLst/>
                <a:latin typeface="Arial" panose="020B0604020202020204" pitchFamily="34" charset="0"/>
              </a:rPr>
              <a:t>Характеристики домохозяйства</a:t>
            </a:r>
            <a:r>
              <a:rPr kumimoji="0" lang="ru-RU" altLang="ru-RU" sz="800" b="0" i="0" u="none" strike="noStrike" cap="none" normalizeH="0" baseline="0" dirty="0">
                <a:ln>
                  <a:noFill/>
                </a:ln>
                <a:solidFill>
                  <a:schemeClr val="tx1"/>
                </a:solidFill>
                <a:effectLst/>
                <a:latin typeface="Arial" panose="020B0604020202020204" pitchFamily="34" charset="0"/>
              </a:rPr>
              <a:t> (напр., тип жилья, форма владения, размер домохозяйства, доход домохозяйства)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b="1" i="0" u="none" strike="noStrike" cap="none" normalizeH="0" baseline="0" dirty="0">
                <a:ln>
                  <a:noFill/>
                </a:ln>
                <a:solidFill>
                  <a:schemeClr val="tx1"/>
                </a:solidFill>
                <a:effectLst/>
                <a:latin typeface="Arial" panose="020B0604020202020204" pitchFamily="34" charset="0"/>
              </a:rPr>
              <a:t>Транспортные привычки</a:t>
            </a:r>
            <a:r>
              <a:rPr kumimoji="0" lang="ru-RU" altLang="ru-RU" sz="800" b="0" i="0" u="none" strike="noStrike" cap="none" normalizeH="0" baseline="0" dirty="0">
                <a:ln>
                  <a:noFill/>
                </a:ln>
                <a:solidFill>
                  <a:schemeClr val="tx1"/>
                </a:solidFill>
                <a:effectLst/>
                <a:latin typeface="Arial" panose="020B0604020202020204" pitchFamily="34" charset="0"/>
              </a:rPr>
              <a:t> (напр., способ передвижения, время в пути) </a:t>
            </a:r>
          </a:p>
        </p:txBody>
      </p:sp>
      <p:sp>
        <p:nvSpPr>
          <p:cNvPr id="18" name="Rectangle 3">
            <a:extLst>
              <a:ext uri="{FF2B5EF4-FFF2-40B4-BE49-F238E27FC236}">
                <a16:creationId xmlns:a16="http://schemas.microsoft.com/office/drawing/2014/main" id="{996A3EE7-82B8-4DB2-981B-AC3565A7FF20}"/>
              </a:ext>
            </a:extLst>
          </p:cNvPr>
          <p:cNvSpPr>
            <a:spLocks noChangeArrowheads="1"/>
          </p:cNvSpPr>
          <p:nvPr/>
        </p:nvSpPr>
        <p:spPr bwMode="auto">
          <a:xfrm>
            <a:off x="7217831" y="5334847"/>
            <a:ext cx="4642756" cy="1569660"/>
          </a:xfrm>
          <a:prstGeom prst="rect">
            <a:avLst/>
          </a:prstGeom>
          <a:solidFill>
            <a:srgbClr val="FFFFFF"/>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Демография (напр., возраст, пол, семейное положение)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Экономические характеристики (напр., статус занятости, профессия, отрасль, ежемесячный доход от работы)</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Профиль образования (напр., высшая квалификация, уровень посещения образовательных учреждений)</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Характеристики домохозяйства (напр., тип жилья, форма владения, размер домохозяйства)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Доходы домохозяйства из всех источников (напр., работа, аренда, инвестиции, государственные трансферты)</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Расходы домохозяйства (детализированные) (напр., питание, жильё и коммунальные услуги, здравоохранение, образование, транспорт, отдых)</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800" i="0" u="none" strike="noStrike" cap="none" normalizeH="0" baseline="0" dirty="0">
                <a:ln>
                  <a:noFill/>
                </a:ln>
                <a:solidFill>
                  <a:schemeClr val="tx1"/>
                </a:solidFill>
                <a:effectLst/>
                <a:latin typeface="Arial" panose="020B0604020202020204" pitchFamily="34" charset="0"/>
              </a:rPr>
              <a:t>Наличие потребительских товаров/услуг (напр., автомобиль, кондиционер, ПК, мобильный телефон, доступ в интернет)</a:t>
            </a:r>
          </a:p>
        </p:txBody>
      </p:sp>
    </p:spTree>
    <p:extLst>
      <p:ext uri="{BB962C8B-B14F-4D97-AF65-F5344CB8AC3E}">
        <p14:creationId xmlns:p14="http://schemas.microsoft.com/office/powerpoint/2010/main" val="971712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8357E-D1B8-B60F-498D-7B92A0A34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71CDF-41EB-A1BD-BDDB-DE1ADFF4F322}"/>
              </a:ext>
            </a:extLst>
          </p:cNvPr>
          <p:cNvSpPr>
            <a:spLocks noGrp="1"/>
          </p:cNvSpPr>
          <p:nvPr>
            <p:ph type="title" idx="4294967295"/>
          </p:nvPr>
        </p:nvSpPr>
        <p:spPr>
          <a:xfrm>
            <a:off x="354844" y="94344"/>
            <a:ext cx="12192000" cy="1325563"/>
          </a:xfrm>
        </p:spPr>
        <p:txBody>
          <a:bodyPr>
            <a:normAutofit/>
          </a:bodyPr>
          <a:lstStyle/>
          <a:p>
            <a:r>
              <a:rPr lang="ru-RU" sz="3900" dirty="0"/>
              <a:t>Взаимодействие с международными и региональными организациями</a:t>
            </a:r>
            <a:endParaRPr lang="en-SG" sz="3900" dirty="0"/>
          </a:p>
        </p:txBody>
      </p:sp>
      <p:sp>
        <p:nvSpPr>
          <p:cNvPr id="3" name="TextBox 2">
            <a:extLst>
              <a:ext uri="{FF2B5EF4-FFF2-40B4-BE49-F238E27FC236}">
                <a16:creationId xmlns:a16="http://schemas.microsoft.com/office/drawing/2014/main" id="{767C0932-01A5-5A66-F434-801050B74CA4}"/>
              </a:ext>
            </a:extLst>
          </p:cNvPr>
          <p:cNvSpPr txBox="1"/>
          <p:nvPr/>
        </p:nvSpPr>
        <p:spPr>
          <a:xfrm>
            <a:off x="3170357" y="1302822"/>
            <a:ext cx="8746987" cy="5124480"/>
          </a:xfrm>
          <a:prstGeom prst="rect">
            <a:avLst/>
          </a:prstGeom>
          <a:noFill/>
        </p:spPr>
        <p:txBody>
          <a:bodyPr wrap="square" rtlCol="0">
            <a:spAutoFit/>
          </a:bodyPr>
          <a:lstStyle/>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dirty="0">
                <a:solidFill>
                  <a:schemeClr val="accent3">
                    <a:lumMod val="50000"/>
                  </a:schemeClr>
                </a:solidFill>
                <a:ea typeface="MS PGothic" pitchFamily="34" charset="-128"/>
              </a:rPr>
              <a:t>Совместное руководство инициативами </a:t>
            </a:r>
            <a:r>
              <a:rPr lang="ru-RU" b="1" dirty="0">
                <a:solidFill>
                  <a:schemeClr val="accent3">
                    <a:lumMod val="50000"/>
                  </a:schemeClr>
                </a:solidFill>
                <a:ea typeface="MS PGothic" pitchFamily="34" charset="-128"/>
              </a:rPr>
              <a:t>в рамках Статистической системы Сообщества АСЕАН </a:t>
            </a:r>
            <a:r>
              <a:rPr lang="ru-RU" dirty="0">
                <a:solidFill>
                  <a:schemeClr val="accent3">
                    <a:lumMod val="50000"/>
                  </a:schemeClr>
                </a:solidFill>
                <a:ea typeface="MS PGothic" pitchFamily="34" charset="-128"/>
              </a:rPr>
              <a:t> </a:t>
            </a: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dirty="0">
                <a:solidFill>
                  <a:schemeClr val="accent3">
                    <a:lumMod val="50000"/>
                  </a:schemeClr>
                </a:solidFill>
                <a:ea typeface="MS PGothic" pitchFamily="34" charset="-128"/>
              </a:rPr>
              <a:t>Вклад в качестве </a:t>
            </a:r>
            <a:r>
              <a:rPr lang="ru-RU" b="1" dirty="0">
                <a:solidFill>
                  <a:schemeClr val="accent3">
                    <a:lumMod val="50000"/>
                  </a:schemeClr>
                </a:solidFill>
                <a:ea typeface="MS PGothic" pitchFamily="34" charset="-128"/>
              </a:rPr>
              <a:t>Председателя Бюро Комитета по статистике Азиатско-Тихоокеанского региона на период 2025–2026 гг.</a:t>
            </a: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dirty="0">
                <a:solidFill>
                  <a:schemeClr val="accent3">
                    <a:lumMod val="50000"/>
                  </a:schemeClr>
                </a:solidFill>
                <a:ea typeface="MS PGothic" pitchFamily="34" charset="-128"/>
              </a:rPr>
              <a:t>Участие </a:t>
            </a:r>
            <a:r>
              <a:rPr lang="ru-RU" b="1" dirty="0">
                <a:solidFill>
                  <a:schemeClr val="accent3">
                    <a:lumMod val="50000"/>
                  </a:schemeClr>
                </a:solidFill>
                <a:ea typeface="MS PGothic" pitchFamily="34" charset="-128"/>
              </a:rPr>
              <a:t>в качестве члена Консультативного комитета ООН по вопросам поправок</a:t>
            </a:r>
            <a:r>
              <a:rPr lang="ru-RU" dirty="0">
                <a:solidFill>
                  <a:schemeClr val="accent3">
                    <a:lumMod val="50000"/>
                  </a:schemeClr>
                </a:solidFill>
                <a:ea typeface="MS PGothic" pitchFamily="34" charset="-128"/>
              </a:rPr>
              <a:t> к вознаграждению на период 2023–2026 гг.</a:t>
            </a: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b="1" dirty="0">
                <a:solidFill>
                  <a:schemeClr val="accent3">
                    <a:lumMod val="50000"/>
                  </a:schemeClr>
                </a:solidFill>
                <a:ea typeface="MS PGothic" pitchFamily="34" charset="-128"/>
              </a:rPr>
              <a:t>Участие в качестве члена Группы высокого уровня по партнёрству, координации </a:t>
            </a:r>
            <a:r>
              <a:rPr lang="ru-RU" dirty="0">
                <a:solidFill>
                  <a:schemeClr val="accent3">
                    <a:lumMod val="50000"/>
                  </a:schemeClr>
                </a:solidFill>
                <a:ea typeface="MS PGothic" pitchFamily="34" charset="-128"/>
              </a:rPr>
              <a:t>и </a:t>
            </a:r>
            <a:r>
              <a:rPr lang="ru-RU" b="1" dirty="0">
                <a:solidFill>
                  <a:schemeClr val="accent3">
                    <a:lumMod val="50000"/>
                  </a:schemeClr>
                </a:solidFill>
                <a:ea typeface="MS PGothic" pitchFamily="34" charset="-128"/>
              </a:rPr>
              <a:t>наращиванию потенциала в области статистики </a:t>
            </a:r>
            <a:r>
              <a:rPr lang="ru-RU" dirty="0">
                <a:solidFill>
                  <a:schemeClr val="accent3">
                    <a:lumMod val="50000"/>
                  </a:schemeClr>
                </a:solidFill>
                <a:ea typeface="MS PGothic" pitchFamily="34" charset="-128"/>
              </a:rPr>
              <a:t>для Повестки дня в области устойчивого развития до 2030 года, на период 2023–2025 гг.</a:t>
            </a: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dirty="0">
                <a:solidFill>
                  <a:schemeClr val="accent3">
                    <a:lumMod val="50000"/>
                  </a:schemeClr>
                </a:solidFill>
                <a:ea typeface="MS PGothic" pitchFamily="34" charset="-128"/>
              </a:rPr>
              <a:t>Участие </a:t>
            </a:r>
            <a:r>
              <a:rPr lang="ru-RU" b="1" dirty="0">
                <a:solidFill>
                  <a:schemeClr val="accent3">
                    <a:lumMod val="50000"/>
                  </a:schemeClr>
                </a:solidFill>
                <a:ea typeface="MS PGothic" pitchFamily="34" charset="-128"/>
              </a:rPr>
              <a:t>в качестве члена Комитета экспертов ООН по международным статистическим классификациям</a:t>
            </a:r>
          </a:p>
          <a:p>
            <a:pPr marL="357188" lvl="0" indent="-357188">
              <a:spcBef>
                <a:spcPts val="600"/>
              </a:spcBef>
              <a:spcAft>
                <a:spcPts val="1200"/>
              </a:spcAft>
              <a:buClr>
                <a:schemeClr val="tx2">
                  <a:lumMod val="60000"/>
                  <a:lumOff val="40000"/>
                </a:schemeClr>
              </a:buClr>
              <a:buSzPct val="100000"/>
              <a:buFont typeface="Wingdings" panose="05000000000000000000" pitchFamily="2" charset="2"/>
              <a:buChar char="§"/>
              <a:defRPr/>
            </a:pPr>
            <a:r>
              <a:rPr lang="ru-RU" dirty="0">
                <a:solidFill>
                  <a:schemeClr val="accent3">
                    <a:lumMod val="50000"/>
                  </a:schemeClr>
                </a:solidFill>
                <a:ea typeface="MS PGothic" pitchFamily="34" charset="-128"/>
              </a:rPr>
              <a:t>Вклад в </a:t>
            </a:r>
            <a:r>
              <a:rPr lang="ru-RU" b="1" dirty="0">
                <a:solidFill>
                  <a:schemeClr val="accent3">
                    <a:lumMod val="50000"/>
                  </a:schemeClr>
                </a:solidFill>
                <a:ea typeface="MS PGothic" pitchFamily="34" charset="-128"/>
              </a:rPr>
              <a:t>международные статистические дискуссии</a:t>
            </a:r>
            <a:r>
              <a:rPr lang="ru-RU" dirty="0">
                <a:solidFill>
                  <a:schemeClr val="accent3">
                    <a:lumMod val="50000"/>
                  </a:schemeClr>
                </a:solidFill>
                <a:ea typeface="MS PGothic" pitchFamily="34" charset="-128"/>
              </a:rPr>
              <a:t>, а также поддержка обзоров Сингапуром </a:t>
            </a:r>
            <a:r>
              <a:rPr lang="ru-RU" b="1" dirty="0">
                <a:solidFill>
                  <a:schemeClr val="accent3">
                    <a:lumMod val="50000"/>
                  </a:schemeClr>
                </a:solidFill>
                <a:ea typeface="MS PGothic" pitchFamily="34" charset="-128"/>
              </a:rPr>
              <a:t>Целей устойчивого развития </a:t>
            </a:r>
            <a:r>
              <a:rPr lang="ru-RU" dirty="0">
                <a:solidFill>
                  <a:schemeClr val="accent3">
                    <a:lumMod val="50000"/>
                  </a:schemeClr>
                </a:solidFill>
                <a:ea typeface="MS PGothic" pitchFamily="34" charset="-128"/>
              </a:rPr>
              <a:t> за счёт предоставления данных по соответствующим индикаторам</a:t>
            </a:r>
            <a:endParaRPr lang="en-US" dirty="0">
              <a:solidFill>
                <a:schemeClr val="accent3">
                  <a:lumMod val="50000"/>
                </a:schemeClr>
              </a:solidFill>
            </a:endParaRPr>
          </a:p>
        </p:txBody>
      </p:sp>
      <p:grpSp>
        <p:nvGrpSpPr>
          <p:cNvPr id="10" name="Group 9">
            <a:extLst>
              <a:ext uri="{FF2B5EF4-FFF2-40B4-BE49-F238E27FC236}">
                <a16:creationId xmlns:a16="http://schemas.microsoft.com/office/drawing/2014/main" id="{BD49527B-FFDA-5031-0E5A-2C558B4D93E1}"/>
              </a:ext>
            </a:extLst>
          </p:cNvPr>
          <p:cNvGrpSpPr/>
          <p:nvPr/>
        </p:nvGrpSpPr>
        <p:grpSpPr>
          <a:xfrm>
            <a:off x="464550" y="2345735"/>
            <a:ext cx="2340000" cy="2340000"/>
            <a:chOff x="9416007" y="1718663"/>
            <a:chExt cx="2317686" cy="2317686"/>
          </a:xfrm>
        </p:grpSpPr>
        <p:sp>
          <p:nvSpPr>
            <p:cNvPr id="11" name="Oval 10">
              <a:extLst>
                <a:ext uri="{FF2B5EF4-FFF2-40B4-BE49-F238E27FC236}">
                  <a16:creationId xmlns:a16="http://schemas.microsoft.com/office/drawing/2014/main" id="{32CE2F5F-08A7-0BFE-857B-B854D9C4EE0E}"/>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64CFBA1F-3D6F-B149-C048-9B00E856ACA8}"/>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spTree>
    <p:extLst>
      <p:ext uri="{BB962C8B-B14F-4D97-AF65-F5344CB8AC3E}">
        <p14:creationId xmlns:p14="http://schemas.microsoft.com/office/powerpoint/2010/main" val="2580956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F3347-5F3E-C163-6D7A-E3E0A2B2902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F525E1-3635-4454-F1D4-85391901FE17}"/>
              </a:ext>
            </a:extLst>
          </p:cNvPr>
          <p:cNvSpPr>
            <a:spLocks noGrp="1"/>
          </p:cNvSpPr>
          <p:nvPr>
            <p:ph type="title"/>
          </p:nvPr>
        </p:nvSpPr>
        <p:spPr/>
        <p:txBody>
          <a:bodyPr/>
          <a:lstStyle/>
          <a:p>
            <a:r>
              <a:rPr lang="ru-RU" dirty="0"/>
              <a:t>Правительственные органы Сингапура — крупные пользователи и производители данных</a:t>
            </a:r>
            <a:endParaRPr lang="en-SG" dirty="0"/>
          </a:p>
        </p:txBody>
      </p:sp>
      <p:grpSp>
        <p:nvGrpSpPr>
          <p:cNvPr id="11" name="Group 10">
            <a:extLst>
              <a:ext uri="{FF2B5EF4-FFF2-40B4-BE49-F238E27FC236}">
                <a16:creationId xmlns:a16="http://schemas.microsoft.com/office/drawing/2014/main" id="{68DD93B7-C314-F3AE-00D8-E2A0020E599B}"/>
              </a:ext>
            </a:extLst>
          </p:cNvPr>
          <p:cNvGrpSpPr/>
          <p:nvPr/>
        </p:nvGrpSpPr>
        <p:grpSpPr>
          <a:xfrm>
            <a:off x="2600179" y="1619861"/>
            <a:ext cx="2340000" cy="2340000"/>
            <a:chOff x="2166509" y="1498574"/>
            <a:chExt cx="2317686" cy="2317686"/>
          </a:xfrm>
        </p:grpSpPr>
        <p:sp>
          <p:nvSpPr>
            <p:cNvPr id="12" name="Oval 11">
              <a:extLst>
                <a:ext uri="{FF2B5EF4-FFF2-40B4-BE49-F238E27FC236}">
                  <a16:creationId xmlns:a16="http://schemas.microsoft.com/office/drawing/2014/main" id="{10E56E9C-4B28-93DF-4842-EF921E5FAB04}"/>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3" name="Picture 12">
              <a:extLst>
                <a:ext uri="{FF2B5EF4-FFF2-40B4-BE49-F238E27FC236}">
                  <a16:creationId xmlns:a16="http://schemas.microsoft.com/office/drawing/2014/main" id="{78CA5C02-7E77-6F98-A395-EE555D3EFD94}"/>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grpSp>
        <p:nvGrpSpPr>
          <p:cNvPr id="14" name="Group 13">
            <a:extLst>
              <a:ext uri="{FF2B5EF4-FFF2-40B4-BE49-F238E27FC236}">
                <a16:creationId xmlns:a16="http://schemas.microsoft.com/office/drawing/2014/main" id="{6E2FB104-F46E-868A-6925-51A55F755164}"/>
              </a:ext>
            </a:extLst>
          </p:cNvPr>
          <p:cNvGrpSpPr/>
          <p:nvPr/>
        </p:nvGrpSpPr>
        <p:grpSpPr>
          <a:xfrm>
            <a:off x="7161764" y="1552956"/>
            <a:ext cx="2340000" cy="2339999"/>
            <a:chOff x="5439869" y="2772869"/>
            <a:chExt cx="1312262" cy="1312262"/>
          </a:xfrm>
        </p:grpSpPr>
        <p:grpSp>
          <p:nvGrpSpPr>
            <p:cNvPr id="2" name="Group 1">
              <a:extLst>
                <a:ext uri="{FF2B5EF4-FFF2-40B4-BE49-F238E27FC236}">
                  <a16:creationId xmlns:a16="http://schemas.microsoft.com/office/drawing/2014/main" id="{8F71954F-0EAC-E9A5-9A99-364E59DE82A7}"/>
                </a:ext>
              </a:extLst>
            </p:cNvPr>
            <p:cNvGrpSpPr/>
            <p:nvPr/>
          </p:nvGrpSpPr>
          <p:grpSpPr>
            <a:xfrm>
              <a:off x="5439869" y="2772869"/>
              <a:ext cx="1312262" cy="1312262"/>
              <a:chOff x="610725" y="1023934"/>
              <a:chExt cx="1312262" cy="1312262"/>
            </a:xfrm>
          </p:grpSpPr>
          <p:sp>
            <p:nvSpPr>
              <p:cNvPr id="3" name="Oval 2">
                <a:extLst>
                  <a:ext uri="{FF2B5EF4-FFF2-40B4-BE49-F238E27FC236}">
                    <a16:creationId xmlns:a16="http://schemas.microsoft.com/office/drawing/2014/main" id="{66562001-4027-670E-2B07-463BCA51922F}"/>
                  </a:ext>
                </a:extLst>
              </p:cNvPr>
              <p:cNvSpPr/>
              <p:nvPr/>
            </p:nvSpPr>
            <p:spPr>
              <a:xfrm>
                <a:off x="610725" y="1023934"/>
                <a:ext cx="1312262" cy="1312262"/>
              </a:xfrm>
              <a:prstGeom prst="ellipse">
                <a:avLst/>
              </a:prstGeom>
              <a:solidFill>
                <a:srgbClr val="082359"/>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SG"/>
              </a:p>
            </p:txBody>
          </p:sp>
          <p:sp>
            <p:nvSpPr>
              <p:cNvPr id="9" name="Oval 4">
                <a:extLst>
                  <a:ext uri="{FF2B5EF4-FFF2-40B4-BE49-F238E27FC236}">
                    <a16:creationId xmlns:a16="http://schemas.microsoft.com/office/drawing/2014/main" id="{9C0FC7BE-F674-7F87-DF7E-1FFCA6DF31C6}"/>
                  </a:ext>
                </a:extLst>
              </p:cNvPr>
              <p:cNvSpPr txBox="1"/>
              <p:nvPr/>
            </p:nvSpPr>
            <p:spPr>
              <a:xfrm>
                <a:off x="802901" y="1216110"/>
                <a:ext cx="927910" cy="9279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en-SG" sz="1100" b="1" kern="1200" dirty="0"/>
              </a:p>
            </p:txBody>
          </p:sp>
        </p:grpSp>
        <p:pic>
          <p:nvPicPr>
            <p:cNvPr id="10" name="Picture 9">
              <a:extLst>
                <a:ext uri="{FF2B5EF4-FFF2-40B4-BE49-F238E27FC236}">
                  <a16:creationId xmlns:a16="http://schemas.microsoft.com/office/drawing/2014/main" id="{113B3EA6-E603-EC00-6EF7-E04F9985B1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0905" y="3063905"/>
              <a:ext cx="730189" cy="730189"/>
            </a:xfrm>
            <a:prstGeom prst="rect">
              <a:avLst/>
            </a:prstGeom>
            <a:solidFill>
              <a:schemeClr val="bg1"/>
            </a:solidFill>
          </p:spPr>
        </p:pic>
      </p:grpSp>
      <p:sp>
        <p:nvSpPr>
          <p:cNvPr id="15" name="TextBox 14">
            <a:extLst>
              <a:ext uri="{FF2B5EF4-FFF2-40B4-BE49-F238E27FC236}">
                <a16:creationId xmlns:a16="http://schemas.microsoft.com/office/drawing/2014/main" id="{143BF292-077F-E5C5-7A67-6EBE9B9361BD}"/>
              </a:ext>
            </a:extLst>
          </p:cNvPr>
          <p:cNvSpPr txBox="1"/>
          <p:nvPr/>
        </p:nvSpPr>
        <p:spPr>
          <a:xfrm>
            <a:off x="6616512" y="4202186"/>
            <a:ext cx="3542251" cy="2462213"/>
          </a:xfrm>
          <a:prstGeom prst="rect">
            <a:avLst/>
          </a:prstGeom>
          <a:noFill/>
        </p:spPr>
        <p:txBody>
          <a:bodyPr wrap="square" rtlCol="0">
            <a:spAutoFit/>
          </a:bodyPr>
          <a:lstStyle/>
          <a:p>
            <a:pPr algn="ctr"/>
            <a:r>
              <a:rPr lang="ru-RU" sz="2200" dirty="0">
                <a:solidFill>
                  <a:schemeClr val="tx2">
                    <a:lumMod val="50000"/>
                  </a:schemeClr>
                </a:solidFill>
              </a:rPr>
              <a:t>Исследовательские и статистические подразделения, а также ведомства–держатели административных данных внутри государственного сектора</a:t>
            </a:r>
            <a:endParaRPr lang="en-SG" sz="2200" dirty="0">
              <a:solidFill>
                <a:schemeClr val="tx2">
                  <a:lumMod val="50000"/>
                </a:schemeClr>
              </a:solidFill>
            </a:endParaRPr>
          </a:p>
        </p:txBody>
      </p:sp>
      <p:sp>
        <p:nvSpPr>
          <p:cNvPr id="16" name="TextBox 15">
            <a:extLst>
              <a:ext uri="{FF2B5EF4-FFF2-40B4-BE49-F238E27FC236}">
                <a16:creationId xmlns:a16="http://schemas.microsoft.com/office/drawing/2014/main" id="{52D5DA1E-7C65-F570-1779-D89FE1675C2F}"/>
              </a:ext>
            </a:extLst>
          </p:cNvPr>
          <p:cNvSpPr txBox="1"/>
          <p:nvPr/>
        </p:nvSpPr>
        <p:spPr>
          <a:xfrm>
            <a:off x="2095307" y="4179828"/>
            <a:ext cx="3396322" cy="2123658"/>
          </a:xfrm>
          <a:prstGeom prst="rect">
            <a:avLst/>
          </a:prstGeom>
          <a:noFill/>
        </p:spPr>
        <p:txBody>
          <a:bodyPr wrap="square" rtlCol="0">
            <a:spAutoFit/>
          </a:bodyPr>
          <a:lstStyle/>
          <a:p>
            <a:pPr algn="ctr"/>
            <a:r>
              <a:rPr lang="ru-RU" sz="2200" dirty="0">
                <a:solidFill>
                  <a:schemeClr val="tx2">
                    <a:lumMod val="50000"/>
                  </a:schemeClr>
                </a:solidFill>
              </a:rPr>
              <a:t>Правительство как пользователь данных - для планирования политики, аналитики и предоставления государственных услуг</a:t>
            </a:r>
            <a:endParaRPr lang="en-SG" sz="2200" dirty="0">
              <a:solidFill>
                <a:schemeClr val="tx2">
                  <a:lumMod val="50000"/>
                </a:schemeClr>
              </a:solidFill>
            </a:endParaRPr>
          </a:p>
        </p:txBody>
      </p:sp>
    </p:spTree>
    <p:extLst>
      <p:ext uri="{BB962C8B-B14F-4D97-AF65-F5344CB8AC3E}">
        <p14:creationId xmlns:p14="http://schemas.microsoft.com/office/powerpoint/2010/main" val="1889642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F61DE-CC27-816D-CDAF-5101469916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F068D4-EA74-906B-0B53-87C21958C78D}"/>
              </a:ext>
            </a:extLst>
          </p:cNvPr>
          <p:cNvSpPr>
            <a:spLocks noGrp="1"/>
          </p:cNvSpPr>
          <p:nvPr>
            <p:ph type="title" idx="4294967295"/>
          </p:nvPr>
        </p:nvSpPr>
        <p:spPr>
          <a:xfrm>
            <a:off x="557213" y="114300"/>
            <a:ext cx="11634787" cy="1325563"/>
          </a:xfrm>
        </p:spPr>
        <p:txBody>
          <a:bodyPr>
            <a:normAutofit/>
          </a:bodyPr>
          <a:lstStyle/>
          <a:p>
            <a:r>
              <a:rPr lang="ru-RU" dirty="0"/>
              <a:t>Удовлетворение потребностей всего государственного сектора</a:t>
            </a:r>
            <a:endParaRPr lang="en-SG" dirty="0"/>
          </a:p>
        </p:txBody>
      </p:sp>
      <p:sp>
        <p:nvSpPr>
          <p:cNvPr id="26" name="TextBox 25">
            <a:extLst>
              <a:ext uri="{FF2B5EF4-FFF2-40B4-BE49-F238E27FC236}">
                <a16:creationId xmlns:a16="http://schemas.microsoft.com/office/drawing/2014/main" id="{50C5E07E-3551-6A19-2C1C-5E712270E503}"/>
              </a:ext>
            </a:extLst>
          </p:cNvPr>
          <p:cNvSpPr txBox="1"/>
          <p:nvPr/>
        </p:nvSpPr>
        <p:spPr>
          <a:xfrm>
            <a:off x="3172178" y="1893667"/>
            <a:ext cx="8648532" cy="4616648"/>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Предоставление новых экономических и социальных </a:t>
            </a:r>
            <a:r>
              <a:rPr lang="ru-RU" altLang="en-US" b="1" dirty="0">
                <a:solidFill>
                  <a:schemeClr val="accent3">
                    <a:lumMod val="50000"/>
                  </a:schemeClr>
                </a:solidFill>
                <a:ea typeface="MS PGothic" pitchFamily="34" charset="-128"/>
              </a:rPr>
              <a:t>данных для раннего обнаружения тенденций </a:t>
            </a:r>
            <a:r>
              <a:rPr lang="ru-RU" altLang="en-US" dirty="0">
                <a:solidFill>
                  <a:schemeClr val="accent3">
                    <a:lumMod val="50000"/>
                  </a:schemeClr>
                </a:solidFill>
                <a:ea typeface="MS PGothic" pitchFamily="34" charset="-128"/>
              </a:rPr>
              <a:t>в тесном сотрудничестве с профильными ведомствами для поддержки разработки государственной политики</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Проведение экономических и социальных аналитических проектов совместно с государственными органами и поддержка исследований с использованием </a:t>
            </a:r>
            <a:r>
              <a:rPr lang="ru-RU" altLang="en-US" b="1" dirty="0">
                <a:solidFill>
                  <a:schemeClr val="accent3">
                    <a:lumMod val="50000"/>
                  </a:schemeClr>
                </a:solidFill>
                <a:ea typeface="MS PGothic" pitchFamily="34" charset="-128"/>
              </a:rPr>
              <a:t>обезличенных </a:t>
            </a:r>
            <a:r>
              <a:rPr lang="ru-RU" altLang="en-US" b="1" dirty="0" err="1">
                <a:solidFill>
                  <a:schemeClr val="accent3">
                    <a:lumMod val="50000"/>
                  </a:schemeClr>
                </a:solidFill>
                <a:ea typeface="MS PGothic" pitchFamily="34" charset="-128"/>
              </a:rPr>
              <a:t>микроданных</a:t>
            </a:r>
            <a:endParaRPr lang="ru-RU" altLang="en-US" b="1" dirty="0">
              <a:solidFill>
                <a:schemeClr val="accent3">
                  <a:lumMod val="50000"/>
                </a:schemeClr>
              </a:solidFill>
              <a:ea typeface="MS PGothic" pitchFamily="34" charset="-128"/>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Расширение возможностей ведомств для </a:t>
            </a:r>
            <a:r>
              <a:rPr lang="ru-RU" altLang="en-US" b="1" dirty="0">
                <a:solidFill>
                  <a:schemeClr val="accent3">
                    <a:lumMod val="50000"/>
                  </a:schemeClr>
                </a:solidFill>
                <a:ea typeface="MS PGothic" pitchFamily="34" charset="-128"/>
              </a:rPr>
              <a:t>самостоятельного выявления инсайтов </a:t>
            </a:r>
            <a:r>
              <a:rPr lang="ru-RU" altLang="en-US" dirty="0">
                <a:solidFill>
                  <a:schemeClr val="accent3">
                    <a:lumMod val="50000"/>
                  </a:schemeClr>
                </a:solidFill>
                <a:ea typeface="MS PGothic" pitchFamily="34" charset="-128"/>
              </a:rPr>
              <a:t>из данных для целей планирования политики, операционной деятельности и улучшения госуслуг</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Оптимизация межведомственных процессов </a:t>
            </a:r>
            <a:r>
              <a:rPr lang="ru-RU" altLang="en-US" b="1" dirty="0">
                <a:solidFill>
                  <a:schemeClr val="accent3">
                    <a:lumMod val="50000"/>
                  </a:schemeClr>
                </a:solidFill>
                <a:ea typeface="MS PGothic" pitchFamily="34" charset="-128"/>
              </a:rPr>
              <a:t>за счёт внедрения и масштабирования моделей ИИ/МЛ в промышленную эксплуатацию</a:t>
            </a: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Обеспечение сопоставимости данных посредством </a:t>
            </a:r>
            <a:r>
              <a:rPr lang="ru-RU" altLang="en-US" b="1" dirty="0">
                <a:solidFill>
                  <a:schemeClr val="accent3">
                    <a:lumMod val="50000"/>
                  </a:schemeClr>
                </a:solidFill>
                <a:ea typeface="MS PGothic" pitchFamily="34" charset="-128"/>
              </a:rPr>
              <a:t>разработки национальных статистических классификаций</a:t>
            </a:r>
            <a:endParaRPr lang="en-US" altLang="en-US" b="1" dirty="0">
              <a:solidFill>
                <a:schemeClr val="accent3">
                  <a:lumMod val="50000"/>
                </a:schemeClr>
              </a:solidFill>
              <a:ea typeface="MS PGothic" pitchFamily="34" charset="-128"/>
            </a:endParaRPr>
          </a:p>
        </p:txBody>
      </p:sp>
      <p:grpSp>
        <p:nvGrpSpPr>
          <p:cNvPr id="4" name="Group 3">
            <a:extLst>
              <a:ext uri="{FF2B5EF4-FFF2-40B4-BE49-F238E27FC236}">
                <a16:creationId xmlns:a16="http://schemas.microsoft.com/office/drawing/2014/main" id="{2B8F9DD9-9931-2DA8-1076-D077971B1931}"/>
              </a:ext>
            </a:extLst>
          </p:cNvPr>
          <p:cNvGrpSpPr/>
          <p:nvPr/>
        </p:nvGrpSpPr>
        <p:grpSpPr>
          <a:xfrm>
            <a:off x="462730" y="2337659"/>
            <a:ext cx="2340000" cy="2340000"/>
            <a:chOff x="2166509" y="1498574"/>
            <a:chExt cx="2317686" cy="2317686"/>
          </a:xfrm>
        </p:grpSpPr>
        <p:sp>
          <p:nvSpPr>
            <p:cNvPr id="5" name="Oval 4">
              <a:extLst>
                <a:ext uri="{FF2B5EF4-FFF2-40B4-BE49-F238E27FC236}">
                  <a16:creationId xmlns:a16="http://schemas.microsoft.com/office/drawing/2014/main" id="{948E48C8-0418-9BB8-B654-ABAB400BCB42}"/>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6" name="Picture 5">
              <a:extLst>
                <a:ext uri="{FF2B5EF4-FFF2-40B4-BE49-F238E27FC236}">
                  <a16:creationId xmlns:a16="http://schemas.microsoft.com/office/drawing/2014/main" id="{DC1C2C2E-3308-5B20-DC54-BD30C6FF2340}"/>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Tree>
    <p:extLst>
      <p:ext uri="{BB962C8B-B14F-4D97-AF65-F5344CB8AC3E}">
        <p14:creationId xmlns:p14="http://schemas.microsoft.com/office/powerpoint/2010/main" val="994194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FC8F2-15AB-3056-3C57-94F539EF29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CFC27-4D37-19E0-0FD6-BF7A8BFAC5F8}"/>
              </a:ext>
            </a:extLst>
          </p:cNvPr>
          <p:cNvSpPr>
            <a:spLocks noGrp="1"/>
          </p:cNvSpPr>
          <p:nvPr>
            <p:ph type="title" idx="4294967295"/>
          </p:nvPr>
        </p:nvSpPr>
        <p:spPr>
          <a:xfrm>
            <a:off x="557213" y="114300"/>
            <a:ext cx="11634787" cy="1325563"/>
          </a:xfrm>
        </p:spPr>
        <p:txBody>
          <a:bodyPr>
            <a:normAutofit/>
          </a:bodyPr>
          <a:lstStyle/>
          <a:p>
            <a:r>
              <a:rPr lang="ru-RU" dirty="0"/>
              <a:t>Удовлетворение потребностей всего государственного сектора</a:t>
            </a:r>
            <a:endParaRPr lang="en-SG" dirty="0"/>
          </a:p>
        </p:txBody>
      </p:sp>
      <p:grpSp>
        <p:nvGrpSpPr>
          <p:cNvPr id="4" name="Group 3">
            <a:extLst>
              <a:ext uri="{FF2B5EF4-FFF2-40B4-BE49-F238E27FC236}">
                <a16:creationId xmlns:a16="http://schemas.microsoft.com/office/drawing/2014/main" id="{A22DBF09-3739-9653-ED7A-F439AE2785E9}"/>
              </a:ext>
            </a:extLst>
          </p:cNvPr>
          <p:cNvGrpSpPr/>
          <p:nvPr/>
        </p:nvGrpSpPr>
        <p:grpSpPr>
          <a:xfrm>
            <a:off x="462730" y="2337659"/>
            <a:ext cx="2340000" cy="2340000"/>
            <a:chOff x="2166509" y="1498574"/>
            <a:chExt cx="2317686" cy="2317686"/>
          </a:xfrm>
        </p:grpSpPr>
        <p:sp>
          <p:nvSpPr>
            <p:cNvPr id="5" name="Oval 4">
              <a:extLst>
                <a:ext uri="{FF2B5EF4-FFF2-40B4-BE49-F238E27FC236}">
                  <a16:creationId xmlns:a16="http://schemas.microsoft.com/office/drawing/2014/main" id="{A5289032-BD77-4FD5-FF51-2369298205A5}"/>
                </a:ext>
              </a:extLst>
            </p:cNvPr>
            <p:cNvSpPr/>
            <p:nvPr/>
          </p:nvSpPr>
          <p:spPr>
            <a:xfrm>
              <a:off x="2166509" y="1498574"/>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6" name="Picture 5">
              <a:extLst>
                <a:ext uri="{FF2B5EF4-FFF2-40B4-BE49-F238E27FC236}">
                  <a16:creationId xmlns:a16="http://schemas.microsoft.com/office/drawing/2014/main" id="{9C7AD8E1-7C2D-8F92-08C5-7583378D549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
        <p:nvSpPr>
          <p:cNvPr id="7" name="TextBox 6">
            <a:extLst>
              <a:ext uri="{FF2B5EF4-FFF2-40B4-BE49-F238E27FC236}">
                <a16:creationId xmlns:a16="http://schemas.microsoft.com/office/drawing/2014/main" id="{9AF8049B-96A2-A942-EB90-71FB2996D3DA}"/>
              </a:ext>
            </a:extLst>
          </p:cNvPr>
          <p:cNvSpPr txBox="1"/>
          <p:nvPr/>
        </p:nvSpPr>
        <p:spPr>
          <a:xfrm>
            <a:off x="2915774" y="1595081"/>
            <a:ext cx="8813496" cy="923330"/>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Расширение возможностей за счёт использования </a:t>
            </a:r>
            <a:r>
              <a:rPr lang="ru-RU" altLang="en-US" b="1" dirty="0">
                <a:solidFill>
                  <a:schemeClr val="accent3">
                    <a:lumMod val="50000"/>
                  </a:schemeClr>
                </a:solidFill>
                <a:ea typeface="MS PGothic" pitchFamily="34" charset="-128"/>
              </a:rPr>
              <a:t>Рамок компетенций в области статистики и управления данными </a:t>
            </a:r>
            <a:r>
              <a:rPr lang="ru-RU" altLang="en-US" dirty="0">
                <a:solidFill>
                  <a:schemeClr val="accent3">
                    <a:lumMod val="50000"/>
                  </a:schemeClr>
                </a:solidFill>
                <a:ea typeface="MS PGothic" pitchFamily="34" charset="-128"/>
              </a:rPr>
              <a:t>для адаптации программ обучения государственных служащих через </a:t>
            </a:r>
            <a:r>
              <a:rPr lang="ru-RU" altLang="en-US" b="1" dirty="0">
                <a:solidFill>
                  <a:schemeClr val="accent3">
                    <a:lumMod val="50000"/>
                  </a:schemeClr>
                </a:solidFill>
                <a:ea typeface="MS PGothic" pitchFamily="34" charset="-128"/>
              </a:rPr>
              <a:t>Академию DOS</a:t>
            </a:r>
            <a:r>
              <a:rPr lang="ru-RU" altLang="en-US" dirty="0">
                <a:solidFill>
                  <a:schemeClr val="accent3">
                    <a:lumMod val="50000"/>
                  </a:schemeClr>
                </a:solidFill>
                <a:ea typeface="MS PGothic" pitchFamily="34" charset="-128"/>
              </a:rPr>
              <a:t>.</a:t>
            </a:r>
            <a:endParaRPr lang="en-US" altLang="en-US" dirty="0">
              <a:solidFill>
                <a:schemeClr val="accent3">
                  <a:lumMod val="50000"/>
                </a:schemeClr>
              </a:solidFill>
              <a:ea typeface="MS PGothic" pitchFamily="34" charset="-128"/>
            </a:endParaRPr>
          </a:p>
        </p:txBody>
      </p:sp>
      <p:pic>
        <p:nvPicPr>
          <p:cNvPr id="9" name="Picture 8">
            <a:extLst>
              <a:ext uri="{FF2B5EF4-FFF2-40B4-BE49-F238E27FC236}">
                <a16:creationId xmlns:a16="http://schemas.microsoft.com/office/drawing/2014/main" id="{34243EE5-223A-75EB-C767-ABF77A4EC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3066" y="3005811"/>
            <a:ext cx="5590541" cy="255042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1CB291FF-6151-77EB-3154-662226EB28E9}"/>
              </a:ext>
            </a:extLst>
          </p:cNvPr>
          <p:cNvPicPr>
            <a:picLocks noChangeAspect="1"/>
          </p:cNvPicPr>
          <p:nvPr/>
        </p:nvPicPr>
        <p:blipFill>
          <a:blip r:embed="rId5"/>
          <a:stretch>
            <a:fillRect/>
          </a:stretch>
        </p:blipFill>
        <p:spPr>
          <a:xfrm>
            <a:off x="3836600" y="3310684"/>
            <a:ext cx="1626254" cy="1620000"/>
          </a:xfrm>
          <a:prstGeom prst="rect">
            <a:avLst/>
          </a:prstGeom>
        </p:spPr>
      </p:pic>
      <p:sp>
        <p:nvSpPr>
          <p:cNvPr id="8" name="TextBox 7">
            <a:extLst>
              <a:ext uri="{FF2B5EF4-FFF2-40B4-BE49-F238E27FC236}">
                <a16:creationId xmlns:a16="http://schemas.microsoft.com/office/drawing/2014/main" id="{94EC50E1-52EE-4662-B920-B161A25B03B0}"/>
              </a:ext>
            </a:extLst>
          </p:cNvPr>
          <p:cNvSpPr txBox="1"/>
          <p:nvPr/>
        </p:nvSpPr>
        <p:spPr>
          <a:xfrm>
            <a:off x="6635932" y="3310684"/>
            <a:ext cx="1654627" cy="954107"/>
          </a:xfrm>
          <a:prstGeom prst="rect">
            <a:avLst/>
          </a:prstGeom>
          <a:solidFill>
            <a:srgbClr val="E8E2D8"/>
          </a:solidFill>
        </p:spPr>
        <p:txBody>
          <a:bodyPr wrap="square" rtlCol="0">
            <a:spAutoFit/>
          </a:bodyPr>
          <a:lstStyle/>
          <a:p>
            <a:r>
              <a:rPr lang="ru-RU" sz="800" dirty="0">
                <a:effectLst/>
              </a:rPr>
              <a:t>Масштабировать возможности по всей цепочке создания ценности данных, предоставляя возможности обучения статистическим навыкам и компетенциям в области данных сотрудникам.</a:t>
            </a:r>
          </a:p>
        </p:txBody>
      </p:sp>
      <p:sp>
        <p:nvSpPr>
          <p:cNvPr id="10" name="TextBox 9">
            <a:extLst>
              <a:ext uri="{FF2B5EF4-FFF2-40B4-BE49-F238E27FC236}">
                <a16:creationId xmlns:a16="http://schemas.microsoft.com/office/drawing/2014/main" id="{02B19302-8FE2-4BE4-8215-1D507EE1DA78}"/>
              </a:ext>
            </a:extLst>
          </p:cNvPr>
          <p:cNvSpPr txBox="1"/>
          <p:nvPr/>
        </p:nvSpPr>
        <p:spPr>
          <a:xfrm>
            <a:off x="6631750" y="2973582"/>
            <a:ext cx="935256" cy="369332"/>
          </a:xfrm>
          <a:prstGeom prst="rect">
            <a:avLst/>
          </a:prstGeom>
          <a:solidFill>
            <a:srgbClr val="E8E2D8"/>
          </a:solidFill>
        </p:spPr>
        <p:txBody>
          <a:bodyPr wrap="none" rtlCol="0">
            <a:spAutoFit/>
          </a:bodyPr>
          <a:lstStyle/>
          <a:p>
            <a:r>
              <a:rPr lang="ru-RU" dirty="0">
                <a:solidFill>
                  <a:srgbClr val="DC4C1A"/>
                </a:solidFill>
              </a:rPr>
              <a:t>Миссия</a:t>
            </a:r>
          </a:p>
        </p:txBody>
      </p:sp>
      <p:sp>
        <p:nvSpPr>
          <p:cNvPr id="11" name="TextBox 10">
            <a:extLst>
              <a:ext uri="{FF2B5EF4-FFF2-40B4-BE49-F238E27FC236}">
                <a16:creationId xmlns:a16="http://schemas.microsoft.com/office/drawing/2014/main" id="{C8650B5B-8037-4FC1-88DF-39A51D73E928}"/>
              </a:ext>
            </a:extLst>
          </p:cNvPr>
          <p:cNvSpPr txBox="1"/>
          <p:nvPr/>
        </p:nvSpPr>
        <p:spPr>
          <a:xfrm>
            <a:off x="9291874" y="3021776"/>
            <a:ext cx="1040157" cy="369332"/>
          </a:xfrm>
          <a:prstGeom prst="rect">
            <a:avLst/>
          </a:prstGeom>
          <a:solidFill>
            <a:srgbClr val="D4DCDF"/>
          </a:solidFill>
        </p:spPr>
        <p:txBody>
          <a:bodyPr wrap="none" rtlCol="0">
            <a:spAutoFit/>
          </a:bodyPr>
          <a:lstStyle/>
          <a:p>
            <a:r>
              <a:rPr lang="ru-RU" dirty="0">
                <a:solidFill>
                  <a:srgbClr val="DC4C1A"/>
                </a:solidFill>
              </a:rPr>
              <a:t>Видение</a:t>
            </a:r>
          </a:p>
        </p:txBody>
      </p:sp>
      <p:sp>
        <p:nvSpPr>
          <p:cNvPr id="12" name="TextBox 11">
            <a:extLst>
              <a:ext uri="{FF2B5EF4-FFF2-40B4-BE49-F238E27FC236}">
                <a16:creationId xmlns:a16="http://schemas.microsoft.com/office/drawing/2014/main" id="{B286CC03-00A0-4911-BE63-313529147778}"/>
              </a:ext>
            </a:extLst>
          </p:cNvPr>
          <p:cNvSpPr txBox="1"/>
          <p:nvPr/>
        </p:nvSpPr>
        <p:spPr>
          <a:xfrm>
            <a:off x="9291874" y="3326924"/>
            <a:ext cx="1741886" cy="830997"/>
          </a:xfrm>
          <a:prstGeom prst="rect">
            <a:avLst/>
          </a:prstGeom>
          <a:solidFill>
            <a:srgbClr val="DFE8E7"/>
          </a:solidFill>
        </p:spPr>
        <p:txBody>
          <a:bodyPr wrap="square" rtlCol="0">
            <a:spAutoFit/>
          </a:bodyPr>
          <a:lstStyle/>
          <a:p>
            <a:r>
              <a:rPr lang="ru-RU" sz="800" dirty="0">
                <a:effectLst/>
              </a:rPr>
              <a:t>Ведущая академия, продвигающая лучшие статистические практики и способствующая повышению квалификации в области статистики и данных.</a:t>
            </a:r>
          </a:p>
          <a:p>
            <a:endParaRPr lang="ru-RU" sz="800" dirty="0"/>
          </a:p>
        </p:txBody>
      </p:sp>
      <p:sp>
        <p:nvSpPr>
          <p:cNvPr id="13" name="TextBox 12">
            <a:extLst>
              <a:ext uri="{FF2B5EF4-FFF2-40B4-BE49-F238E27FC236}">
                <a16:creationId xmlns:a16="http://schemas.microsoft.com/office/drawing/2014/main" id="{4436EFE8-5F68-4617-A504-FDEE53DDC7D1}"/>
              </a:ext>
            </a:extLst>
          </p:cNvPr>
          <p:cNvSpPr txBox="1"/>
          <p:nvPr/>
        </p:nvSpPr>
        <p:spPr>
          <a:xfrm>
            <a:off x="7829110" y="4080125"/>
            <a:ext cx="2248629" cy="369332"/>
          </a:xfrm>
          <a:prstGeom prst="rect">
            <a:avLst/>
          </a:prstGeom>
          <a:solidFill>
            <a:srgbClr val="DFE8E7"/>
          </a:solidFill>
        </p:spPr>
        <p:txBody>
          <a:bodyPr wrap="none" rtlCol="0">
            <a:spAutoFit/>
          </a:bodyPr>
          <a:lstStyle/>
          <a:p>
            <a:r>
              <a:rPr lang="ru-RU" dirty="0">
                <a:solidFill>
                  <a:srgbClr val="DC4C1A"/>
                </a:solidFill>
                <a:effectLst/>
              </a:rPr>
              <a:t>КЛЮЧЕВЫЕ РЕСУРСЫ</a:t>
            </a:r>
          </a:p>
        </p:txBody>
      </p:sp>
      <p:sp>
        <p:nvSpPr>
          <p:cNvPr id="14" name="TextBox 13">
            <a:extLst>
              <a:ext uri="{FF2B5EF4-FFF2-40B4-BE49-F238E27FC236}">
                <a16:creationId xmlns:a16="http://schemas.microsoft.com/office/drawing/2014/main" id="{BCF101F6-E779-47EF-9E48-722CFCA11D43}"/>
              </a:ext>
            </a:extLst>
          </p:cNvPr>
          <p:cNvSpPr txBox="1"/>
          <p:nvPr/>
        </p:nvSpPr>
        <p:spPr>
          <a:xfrm>
            <a:off x="6631750" y="4520745"/>
            <a:ext cx="3700281" cy="338554"/>
          </a:xfrm>
          <a:prstGeom prst="rect">
            <a:avLst/>
          </a:prstGeom>
          <a:solidFill>
            <a:srgbClr val="F3E7D7"/>
          </a:solidFill>
        </p:spPr>
        <p:txBody>
          <a:bodyPr wrap="square" rtlCol="0">
            <a:spAutoFit/>
          </a:bodyPr>
          <a:lstStyle/>
          <a:p>
            <a:r>
              <a:rPr lang="ru-RU" sz="800" dirty="0">
                <a:effectLst/>
              </a:rPr>
              <a:t>Масштабирование возможностей в области данных с доступом к полному списку обучающих программ / сессий обмена опытом</a:t>
            </a:r>
          </a:p>
        </p:txBody>
      </p:sp>
      <p:sp>
        <p:nvSpPr>
          <p:cNvPr id="15" name="TextBox 14">
            <a:extLst>
              <a:ext uri="{FF2B5EF4-FFF2-40B4-BE49-F238E27FC236}">
                <a16:creationId xmlns:a16="http://schemas.microsoft.com/office/drawing/2014/main" id="{85D9ABDD-400C-4E8D-B505-1966521C8AF2}"/>
              </a:ext>
            </a:extLst>
          </p:cNvPr>
          <p:cNvSpPr txBox="1"/>
          <p:nvPr/>
        </p:nvSpPr>
        <p:spPr>
          <a:xfrm>
            <a:off x="6631749" y="5131255"/>
            <a:ext cx="4046301" cy="215444"/>
          </a:xfrm>
          <a:prstGeom prst="rect">
            <a:avLst/>
          </a:prstGeom>
          <a:solidFill>
            <a:srgbClr val="F3E7D7"/>
          </a:solidFill>
        </p:spPr>
        <p:txBody>
          <a:bodyPr wrap="none" rtlCol="0">
            <a:spAutoFit/>
          </a:bodyPr>
          <a:lstStyle/>
          <a:p>
            <a:r>
              <a:rPr lang="ru-RU" sz="800" dirty="0">
                <a:effectLst/>
              </a:rPr>
              <a:t>Погружение в самостоятельное электронное обучение из курируемого списка ресурсов</a:t>
            </a:r>
          </a:p>
        </p:txBody>
      </p:sp>
    </p:spTree>
    <p:extLst>
      <p:ext uri="{BB962C8B-B14F-4D97-AF65-F5344CB8AC3E}">
        <p14:creationId xmlns:p14="http://schemas.microsoft.com/office/powerpoint/2010/main" val="3931752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D85F4-DEA7-EF46-32DC-65F0555C44FF}"/>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079899E-8FCD-5432-2E0E-CC28276C7940}"/>
              </a:ext>
            </a:extLst>
          </p:cNvPr>
          <p:cNvSpPr/>
          <p:nvPr/>
        </p:nvSpPr>
        <p:spPr>
          <a:xfrm>
            <a:off x="562126" y="3210440"/>
            <a:ext cx="11196642" cy="1280686"/>
          </a:xfrm>
          <a:prstGeom prst="roundRect">
            <a:avLst/>
          </a:prstGeom>
          <a:no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G"/>
          </a:p>
        </p:txBody>
      </p:sp>
      <p:cxnSp>
        <p:nvCxnSpPr>
          <p:cNvPr id="85" name="Straight Connector 84">
            <a:extLst>
              <a:ext uri="{FF2B5EF4-FFF2-40B4-BE49-F238E27FC236}">
                <a16:creationId xmlns:a16="http://schemas.microsoft.com/office/drawing/2014/main" id="{B9C71AEE-0A71-F375-426D-FCDA84ACAB1A}"/>
              </a:ext>
            </a:extLst>
          </p:cNvPr>
          <p:cNvCxnSpPr>
            <a:cxnSpLocks/>
            <a:endCxn id="80" idx="0"/>
          </p:cNvCxnSpPr>
          <p:nvPr/>
        </p:nvCxnSpPr>
        <p:spPr>
          <a:xfrm>
            <a:off x="9432439" y="4546881"/>
            <a:ext cx="499511" cy="299914"/>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14" name="Title 7">
            <a:extLst>
              <a:ext uri="{FF2B5EF4-FFF2-40B4-BE49-F238E27FC236}">
                <a16:creationId xmlns:a16="http://schemas.microsoft.com/office/drawing/2014/main" id="{963D7876-A37D-6B69-BA90-24FC40645605}"/>
              </a:ext>
            </a:extLst>
          </p:cNvPr>
          <p:cNvSpPr>
            <a:spLocks noGrp="1"/>
          </p:cNvSpPr>
          <p:nvPr>
            <p:ph type="title"/>
          </p:nvPr>
        </p:nvSpPr>
        <p:spPr>
          <a:xfrm>
            <a:off x="433232" y="180189"/>
            <a:ext cx="11593512" cy="810568"/>
          </a:xfrm>
        </p:spPr>
        <p:txBody>
          <a:bodyPr>
            <a:noAutofit/>
          </a:bodyPr>
          <a:lstStyle/>
          <a:p>
            <a:r>
              <a:rPr lang="ru-RU" sz="3200" dirty="0"/>
              <a:t>Укрепление партнёрства с исследовательскими и статистическими подразделениями (</a:t>
            </a:r>
            <a:r>
              <a:rPr lang="ru-RU" sz="3200" dirty="0" err="1"/>
              <a:t>RSUs</a:t>
            </a:r>
            <a:r>
              <a:rPr lang="ru-RU" sz="3200" dirty="0"/>
              <a:t>) и ведомствами — держателями административных данных</a:t>
            </a:r>
            <a:endParaRPr lang="en-US" sz="3200" dirty="0"/>
          </a:p>
        </p:txBody>
      </p:sp>
      <p:sp>
        <p:nvSpPr>
          <p:cNvPr id="17" name="TextBox 16">
            <a:extLst>
              <a:ext uri="{FF2B5EF4-FFF2-40B4-BE49-F238E27FC236}">
                <a16:creationId xmlns:a16="http://schemas.microsoft.com/office/drawing/2014/main" id="{AA7B8D49-55CE-9E36-4457-A181A5EB9693}"/>
              </a:ext>
            </a:extLst>
          </p:cNvPr>
          <p:cNvSpPr txBox="1"/>
          <p:nvPr/>
        </p:nvSpPr>
        <p:spPr>
          <a:xfrm>
            <a:off x="433230" y="2757127"/>
            <a:ext cx="10127092" cy="338554"/>
          </a:xfrm>
          <a:prstGeom prst="rect">
            <a:avLst/>
          </a:prstGeom>
          <a:noFill/>
        </p:spPr>
        <p:txBody>
          <a:bodyPr wrap="square" rtlCol="0">
            <a:spAutoFit/>
          </a:bodyPr>
          <a:lstStyle/>
          <a:p>
            <a:r>
              <a:rPr lang="ru-RU" sz="1600" dirty="0">
                <a:solidFill>
                  <a:schemeClr val="accent3">
                    <a:lumMod val="50000"/>
                  </a:schemeClr>
                </a:solidFill>
              </a:rPr>
              <a:t>В роли </a:t>
            </a:r>
            <a:r>
              <a:rPr lang="ru-RU" sz="1600" b="1" dirty="0">
                <a:solidFill>
                  <a:schemeClr val="accent3">
                    <a:lumMod val="50000"/>
                  </a:schemeClr>
                </a:solidFill>
              </a:rPr>
              <a:t>Национального статистического координатора </a:t>
            </a:r>
            <a:r>
              <a:rPr lang="ru-RU" sz="1600" dirty="0">
                <a:solidFill>
                  <a:schemeClr val="accent3">
                    <a:lumMod val="50000"/>
                  </a:schemeClr>
                </a:solidFill>
              </a:rPr>
              <a:t>DOS:</a:t>
            </a:r>
            <a:endParaRPr lang="en-US" sz="1600" dirty="0">
              <a:solidFill>
                <a:schemeClr val="accent3">
                  <a:lumMod val="50000"/>
                </a:schemeClr>
              </a:solidFill>
            </a:endParaRPr>
          </a:p>
        </p:txBody>
      </p:sp>
      <p:sp>
        <p:nvSpPr>
          <p:cNvPr id="3" name="TextBox 2">
            <a:extLst>
              <a:ext uri="{FF2B5EF4-FFF2-40B4-BE49-F238E27FC236}">
                <a16:creationId xmlns:a16="http://schemas.microsoft.com/office/drawing/2014/main" id="{FF947EA7-C8D3-F16A-7489-2B44FD48D5F6}"/>
              </a:ext>
            </a:extLst>
          </p:cNvPr>
          <p:cNvSpPr txBox="1"/>
          <p:nvPr/>
        </p:nvSpPr>
        <p:spPr>
          <a:xfrm>
            <a:off x="433231" y="1302916"/>
            <a:ext cx="11593513" cy="830997"/>
          </a:xfrm>
          <a:prstGeom prst="rect">
            <a:avLst/>
          </a:prstGeom>
          <a:noFill/>
        </p:spPr>
        <p:txBody>
          <a:bodyPr wrap="square" rtlCol="0">
            <a:spAutoFit/>
          </a:bodyPr>
          <a:lstStyle/>
          <a:p>
            <a:r>
              <a:rPr lang="ru-RU" sz="1600" b="1" dirty="0">
                <a:solidFill>
                  <a:schemeClr val="accent3">
                    <a:lumMod val="50000"/>
                  </a:schemeClr>
                </a:solidFill>
              </a:rPr>
              <a:t>Децентрализованная статистическая система</a:t>
            </a:r>
            <a:r>
              <a:rPr lang="ru-RU" sz="1600" dirty="0">
                <a:solidFill>
                  <a:schemeClr val="accent3">
                    <a:lumMod val="50000"/>
                  </a:schemeClr>
                </a:solidFill>
              </a:rPr>
              <a:t>: официальная статистика об экономике и населении Сингапура производится Департаментом статистики (DOS), в то время как исследовательские и статистические подразделения (</a:t>
            </a:r>
            <a:r>
              <a:rPr lang="ru-RU" sz="1600" dirty="0" err="1">
                <a:solidFill>
                  <a:schemeClr val="accent3">
                    <a:lumMod val="50000"/>
                  </a:schemeClr>
                </a:solidFill>
              </a:rPr>
              <a:t>RSUs</a:t>
            </a:r>
            <a:r>
              <a:rPr lang="ru-RU" sz="1600" dirty="0">
                <a:solidFill>
                  <a:schemeClr val="accent3">
                    <a:lumMod val="50000"/>
                  </a:schemeClr>
                </a:solidFill>
              </a:rPr>
              <a:t>) в других государственных ведомствах производят статистику в рамках своих тематических направлений</a:t>
            </a:r>
            <a:endParaRPr lang="en-US" sz="1600" dirty="0">
              <a:solidFill>
                <a:schemeClr val="accent3">
                  <a:lumMod val="50000"/>
                </a:schemeClr>
              </a:solidFill>
            </a:endParaRPr>
          </a:p>
        </p:txBody>
      </p:sp>
      <p:pic>
        <p:nvPicPr>
          <p:cNvPr id="32" name="Graphic 31" descr="Badge 1 with solid fill">
            <a:extLst>
              <a:ext uri="{FF2B5EF4-FFF2-40B4-BE49-F238E27FC236}">
                <a16:creationId xmlns:a16="http://schemas.microsoft.com/office/drawing/2014/main" id="{3EF6A3B2-666A-EDC0-00AE-60DC78C429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177" y="3363656"/>
            <a:ext cx="776494" cy="776494"/>
          </a:xfrm>
          <a:prstGeom prst="rect">
            <a:avLst/>
          </a:prstGeom>
        </p:spPr>
      </p:pic>
      <p:pic>
        <p:nvPicPr>
          <p:cNvPr id="40" name="Graphic 39" descr="Badge with solid fill">
            <a:extLst>
              <a:ext uri="{FF2B5EF4-FFF2-40B4-BE49-F238E27FC236}">
                <a16:creationId xmlns:a16="http://schemas.microsoft.com/office/drawing/2014/main" id="{405FA4D0-E9CE-D035-E03D-8563AE523C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79282" y="3320752"/>
            <a:ext cx="799200" cy="799200"/>
          </a:xfrm>
          <a:prstGeom prst="rect">
            <a:avLst/>
          </a:prstGeom>
        </p:spPr>
      </p:pic>
      <p:sp>
        <p:nvSpPr>
          <p:cNvPr id="44" name="TextBox 43">
            <a:extLst>
              <a:ext uri="{FF2B5EF4-FFF2-40B4-BE49-F238E27FC236}">
                <a16:creationId xmlns:a16="http://schemas.microsoft.com/office/drawing/2014/main" id="{ECCCC8E9-F481-E835-5B13-D3BE385F95C5}"/>
              </a:ext>
            </a:extLst>
          </p:cNvPr>
          <p:cNvSpPr txBox="1"/>
          <p:nvPr/>
        </p:nvSpPr>
        <p:spPr>
          <a:xfrm>
            <a:off x="1327071" y="3224595"/>
            <a:ext cx="3044344" cy="1200329"/>
          </a:xfrm>
          <a:prstGeom prst="rect">
            <a:avLst/>
          </a:prstGeom>
          <a:noFill/>
        </p:spPr>
        <p:txBody>
          <a:bodyPr wrap="square" rtlCol="0">
            <a:spAutoFit/>
          </a:bodyPr>
          <a:lstStyle/>
          <a:p>
            <a:r>
              <a:rPr lang="ru-RU" dirty="0">
                <a:solidFill>
                  <a:schemeClr val="accent3">
                    <a:lumMod val="50000"/>
                  </a:schemeClr>
                </a:solidFill>
              </a:rPr>
              <a:t>Взаимодействует с государственными пользователями и поставщиками данных</a:t>
            </a:r>
            <a:endParaRPr lang="en-US" dirty="0">
              <a:solidFill>
                <a:schemeClr val="accent3">
                  <a:lumMod val="50000"/>
                </a:schemeClr>
              </a:solidFill>
            </a:endParaRPr>
          </a:p>
        </p:txBody>
      </p:sp>
      <p:sp>
        <p:nvSpPr>
          <p:cNvPr id="46" name="TextBox 45">
            <a:extLst>
              <a:ext uri="{FF2B5EF4-FFF2-40B4-BE49-F238E27FC236}">
                <a16:creationId xmlns:a16="http://schemas.microsoft.com/office/drawing/2014/main" id="{A06E595A-9D04-3234-D0FD-DA01147FDB8C}"/>
              </a:ext>
            </a:extLst>
          </p:cNvPr>
          <p:cNvSpPr txBox="1"/>
          <p:nvPr/>
        </p:nvSpPr>
        <p:spPr>
          <a:xfrm>
            <a:off x="4788016" y="3439526"/>
            <a:ext cx="2952315" cy="646331"/>
          </a:xfrm>
          <a:prstGeom prst="rect">
            <a:avLst/>
          </a:prstGeom>
          <a:noFill/>
        </p:spPr>
        <p:txBody>
          <a:bodyPr wrap="square">
            <a:spAutoFit/>
          </a:bodyPr>
          <a:lstStyle/>
          <a:p>
            <a:r>
              <a:rPr lang="ru-RU" dirty="0">
                <a:solidFill>
                  <a:schemeClr val="accent3">
                    <a:lumMod val="50000"/>
                  </a:schemeClr>
                </a:solidFill>
              </a:rPr>
              <a:t>Консультирует по статистическим вопросам</a:t>
            </a:r>
            <a:endParaRPr lang="en-SG" dirty="0"/>
          </a:p>
        </p:txBody>
      </p:sp>
      <p:pic>
        <p:nvPicPr>
          <p:cNvPr id="68" name="Graphic 67" descr="Badge 3 with solid fill">
            <a:extLst>
              <a:ext uri="{FF2B5EF4-FFF2-40B4-BE49-F238E27FC236}">
                <a16:creationId xmlns:a16="http://schemas.microsoft.com/office/drawing/2014/main" id="{B9CD4B04-3B17-DB39-03D8-7B10DBEEA9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42627" y="3245371"/>
            <a:ext cx="856800" cy="856800"/>
          </a:xfrm>
          <a:prstGeom prst="rect">
            <a:avLst/>
          </a:prstGeom>
        </p:spPr>
      </p:pic>
      <p:sp>
        <p:nvSpPr>
          <p:cNvPr id="70" name="TextBox 69">
            <a:extLst>
              <a:ext uri="{FF2B5EF4-FFF2-40B4-BE49-F238E27FC236}">
                <a16:creationId xmlns:a16="http://schemas.microsoft.com/office/drawing/2014/main" id="{1755F669-4581-8375-C722-9A35C7CD6FCB}"/>
              </a:ext>
            </a:extLst>
          </p:cNvPr>
          <p:cNvSpPr txBox="1"/>
          <p:nvPr/>
        </p:nvSpPr>
        <p:spPr>
          <a:xfrm>
            <a:off x="8680235" y="3266195"/>
            <a:ext cx="3346510" cy="1077218"/>
          </a:xfrm>
          <a:prstGeom prst="rect">
            <a:avLst/>
          </a:prstGeom>
          <a:noFill/>
        </p:spPr>
        <p:txBody>
          <a:bodyPr wrap="square">
            <a:spAutoFit/>
          </a:bodyPr>
          <a:lstStyle/>
          <a:p>
            <a:r>
              <a:rPr lang="ru-RU" sz="1600" dirty="0">
                <a:solidFill>
                  <a:schemeClr val="accent3">
                    <a:lumMod val="50000"/>
                  </a:schemeClr>
                </a:solidFill>
              </a:rPr>
              <a:t>Устанавливает общие стандарты и разрабатывает национальные статистические стандарты, а также продвигает их соблюдение</a:t>
            </a:r>
            <a:endParaRPr lang="en-SG" sz="1600" dirty="0"/>
          </a:p>
        </p:txBody>
      </p:sp>
      <p:sp>
        <p:nvSpPr>
          <p:cNvPr id="71" name="Rectangle: Rounded Corners 70">
            <a:extLst>
              <a:ext uri="{FF2B5EF4-FFF2-40B4-BE49-F238E27FC236}">
                <a16:creationId xmlns:a16="http://schemas.microsoft.com/office/drawing/2014/main" id="{BE052928-0EF4-39CB-7F6A-EB50FCC707BF}"/>
              </a:ext>
            </a:extLst>
          </p:cNvPr>
          <p:cNvSpPr/>
          <p:nvPr/>
        </p:nvSpPr>
        <p:spPr>
          <a:xfrm>
            <a:off x="584830" y="4848923"/>
            <a:ext cx="3575379" cy="1615298"/>
          </a:xfrm>
          <a:prstGeom prst="roundRect">
            <a:avLst>
              <a:gd name="adj" fmla="val 8538"/>
            </a:avLst>
          </a:prstGeom>
          <a:gradFill flip="none" rotWithShape="1">
            <a:gsLst>
              <a:gs pos="100000">
                <a:schemeClr val="accent2">
                  <a:lumMod val="40000"/>
                  <a:lumOff val="60000"/>
                  <a:tint val="66000"/>
                  <a:satMod val="160000"/>
                </a:schemeClr>
              </a:gs>
              <a:gs pos="0">
                <a:schemeClr val="accent2">
                  <a:lumMod val="60000"/>
                  <a:lumOff val="4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3" name="TextBox 72">
            <a:extLst>
              <a:ext uri="{FF2B5EF4-FFF2-40B4-BE49-F238E27FC236}">
                <a16:creationId xmlns:a16="http://schemas.microsoft.com/office/drawing/2014/main" id="{2DB57C5F-6160-DE19-7C41-36034B9A7DCA}"/>
              </a:ext>
            </a:extLst>
          </p:cNvPr>
          <p:cNvSpPr txBox="1"/>
          <p:nvPr/>
        </p:nvSpPr>
        <p:spPr>
          <a:xfrm>
            <a:off x="562126" y="4894561"/>
            <a:ext cx="3575379" cy="1200329"/>
          </a:xfrm>
          <a:prstGeom prst="rect">
            <a:avLst/>
          </a:prstGeom>
          <a:noFill/>
        </p:spPr>
        <p:txBody>
          <a:bodyPr wrap="square" rtlCol="0">
            <a:spAutoFit/>
          </a:bodyPr>
          <a:lstStyle/>
          <a:p>
            <a:pPr algn="ctr"/>
            <a:r>
              <a:rPr lang="ru-RU" sz="1200" dirty="0">
                <a:solidFill>
                  <a:schemeClr val="accent4"/>
                </a:solidFill>
                <a:latin typeface="Aptos SemiBold" panose="020B0004020202020204" pitchFamily="34" charset="0"/>
              </a:rPr>
              <a:t>Поддерживает</a:t>
            </a:r>
            <a:r>
              <a:rPr lang="ru-RU" sz="1200" dirty="0">
                <a:solidFill>
                  <a:srgbClr val="DC4C1A"/>
                </a:solidFill>
                <a:latin typeface="Aptos SemiBold" panose="020B0004020202020204" pitchFamily="34" charset="0"/>
              </a:rPr>
              <a:t> национальные статистические стандарты и классификации</a:t>
            </a:r>
            <a:r>
              <a:rPr lang="ru-RU" sz="1200" dirty="0">
                <a:solidFill>
                  <a:schemeClr val="accent4"/>
                </a:solidFill>
                <a:latin typeface="Aptos SemiBold" panose="020B0004020202020204" pitchFamily="34" charset="0"/>
              </a:rPr>
              <a:t>(например, Singapore Standard Industrial </a:t>
            </a:r>
            <a:r>
              <a:rPr lang="ru-RU" sz="1200" dirty="0" err="1">
                <a:solidFill>
                  <a:schemeClr val="accent4"/>
                </a:solidFill>
                <a:latin typeface="Aptos SemiBold" panose="020B0004020202020204" pitchFamily="34" charset="0"/>
              </a:rPr>
              <a:t>Classification</a:t>
            </a:r>
            <a:r>
              <a:rPr lang="ru-RU" sz="1200" dirty="0">
                <a:solidFill>
                  <a:schemeClr val="accent4"/>
                </a:solidFill>
                <a:latin typeface="Aptos SemiBold" panose="020B0004020202020204" pitchFamily="34" charset="0"/>
              </a:rPr>
              <a:t>) для обеспечения единой методологической базы сбора и анализа данных во всём государственном секторе (</a:t>
            </a:r>
            <a:r>
              <a:rPr lang="ru-RU" sz="1200" dirty="0" err="1">
                <a:solidFill>
                  <a:schemeClr val="accent4"/>
                </a:solidFill>
                <a:latin typeface="Aptos SemiBold" panose="020B0004020202020204" pitchFamily="34" charset="0"/>
              </a:rPr>
              <a:t>Whole</a:t>
            </a:r>
            <a:r>
              <a:rPr lang="ru-RU" sz="1200" dirty="0">
                <a:solidFill>
                  <a:schemeClr val="accent4"/>
                </a:solidFill>
                <a:latin typeface="Aptos SemiBold" panose="020B0004020202020204" pitchFamily="34" charset="0"/>
              </a:rPr>
              <a:t>-</a:t>
            </a:r>
            <a:r>
              <a:rPr lang="ru-RU" sz="1200" dirty="0" err="1">
                <a:solidFill>
                  <a:schemeClr val="accent4"/>
                </a:solidFill>
                <a:latin typeface="Aptos SemiBold" panose="020B0004020202020204" pitchFamily="34" charset="0"/>
              </a:rPr>
              <a:t>of</a:t>
            </a:r>
            <a:r>
              <a:rPr lang="ru-RU" sz="1200" dirty="0">
                <a:solidFill>
                  <a:schemeClr val="accent4"/>
                </a:solidFill>
                <a:latin typeface="Aptos SemiBold" panose="020B0004020202020204" pitchFamily="34" charset="0"/>
              </a:rPr>
              <a:t>-Government, WOG)</a:t>
            </a:r>
            <a:r>
              <a:rPr lang="en-SG" sz="1200" dirty="0">
                <a:solidFill>
                  <a:schemeClr val="accent4"/>
                </a:solidFill>
                <a:latin typeface="Aptos SemiBold" panose="020B0004020202020204" pitchFamily="34" charset="0"/>
              </a:rPr>
              <a:t>.</a:t>
            </a:r>
          </a:p>
        </p:txBody>
      </p:sp>
      <p:cxnSp>
        <p:nvCxnSpPr>
          <p:cNvPr id="75" name="Straight Connector 74">
            <a:extLst>
              <a:ext uri="{FF2B5EF4-FFF2-40B4-BE49-F238E27FC236}">
                <a16:creationId xmlns:a16="http://schemas.microsoft.com/office/drawing/2014/main" id="{D3DF9317-6F18-0FF2-39B4-E72A361B2155}"/>
              </a:ext>
            </a:extLst>
          </p:cNvPr>
          <p:cNvCxnSpPr>
            <a:cxnSpLocks/>
            <a:endCxn id="71" idx="0"/>
          </p:cNvCxnSpPr>
          <p:nvPr/>
        </p:nvCxnSpPr>
        <p:spPr>
          <a:xfrm flipH="1">
            <a:off x="2372520" y="4536764"/>
            <a:ext cx="515646" cy="312159"/>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76" name="Rectangle: Rounded Corners 75">
            <a:extLst>
              <a:ext uri="{FF2B5EF4-FFF2-40B4-BE49-F238E27FC236}">
                <a16:creationId xmlns:a16="http://schemas.microsoft.com/office/drawing/2014/main" id="{F0C860BB-7BB7-8535-44E3-53BCA135606D}"/>
              </a:ext>
            </a:extLst>
          </p:cNvPr>
          <p:cNvSpPr/>
          <p:nvPr/>
        </p:nvSpPr>
        <p:spPr>
          <a:xfrm>
            <a:off x="4432613" y="4871742"/>
            <a:ext cx="3455378" cy="1615298"/>
          </a:xfrm>
          <a:prstGeom prst="roundRect">
            <a:avLst>
              <a:gd name="adj" fmla="val 8538"/>
            </a:avLst>
          </a:prstGeom>
          <a:gradFill>
            <a:gsLst>
              <a:gs pos="100000">
                <a:schemeClr val="accent2">
                  <a:lumMod val="40000"/>
                  <a:lumOff val="60000"/>
                  <a:tint val="66000"/>
                  <a:satMod val="160000"/>
                </a:schemeClr>
              </a:gs>
              <a:gs pos="0">
                <a:schemeClr val="accent2">
                  <a:lumMod val="60000"/>
                  <a:lumOff val="4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7" name="TextBox 76">
            <a:extLst>
              <a:ext uri="{FF2B5EF4-FFF2-40B4-BE49-F238E27FC236}">
                <a16:creationId xmlns:a16="http://schemas.microsoft.com/office/drawing/2014/main" id="{1A1B23DD-03EF-697C-CF75-40F8A476E19B}"/>
              </a:ext>
            </a:extLst>
          </p:cNvPr>
          <p:cNvSpPr txBox="1"/>
          <p:nvPr/>
        </p:nvSpPr>
        <p:spPr>
          <a:xfrm>
            <a:off x="4396814" y="5087089"/>
            <a:ext cx="3526976" cy="1169551"/>
          </a:xfrm>
          <a:prstGeom prst="rect">
            <a:avLst/>
          </a:prstGeom>
          <a:noFill/>
        </p:spPr>
        <p:txBody>
          <a:bodyPr wrap="square" rtlCol="0">
            <a:spAutoFit/>
          </a:bodyPr>
          <a:lstStyle/>
          <a:p>
            <a:pPr algn="ctr"/>
            <a:r>
              <a:rPr lang="ru-RU" sz="1400" dirty="0">
                <a:solidFill>
                  <a:schemeClr val="tx2"/>
                </a:solidFill>
                <a:latin typeface="Aptos SemiBold" panose="020B0004020202020204" pitchFamily="34" charset="0"/>
              </a:rPr>
              <a:t>Разработал </a:t>
            </a:r>
            <a:r>
              <a:rPr lang="ru-RU" sz="1400" dirty="0">
                <a:solidFill>
                  <a:srgbClr val="DC4C1A"/>
                </a:solidFill>
                <a:latin typeface="Aptos SemiBold" panose="020B0004020202020204" pitchFamily="34" charset="0"/>
              </a:rPr>
              <a:t>Руководство по лучшим статистическим практикам (</a:t>
            </a:r>
            <a:r>
              <a:rPr lang="ru-RU" sz="1400" dirty="0" err="1">
                <a:solidFill>
                  <a:srgbClr val="DC4C1A"/>
                </a:solidFill>
                <a:latin typeface="Aptos SemiBold" panose="020B0004020202020204" pitchFamily="34" charset="0"/>
              </a:rPr>
              <a:t>Statistical</a:t>
            </a:r>
            <a:r>
              <a:rPr lang="ru-RU" sz="1400" dirty="0">
                <a:solidFill>
                  <a:srgbClr val="DC4C1A"/>
                </a:solidFill>
                <a:latin typeface="Aptos SemiBold" panose="020B0004020202020204" pitchFamily="34" charset="0"/>
              </a:rPr>
              <a:t> Best </a:t>
            </a:r>
            <a:r>
              <a:rPr lang="ru-RU" sz="1400" dirty="0" err="1">
                <a:solidFill>
                  <a:srgbClr val="DC4C1A"/>
                </a:solidFill>
                <a:latin typeface="Aptos SemiBold" panose="020B0004020202020204" pitchFamily="34" charset="0"/>
              </a:rPr>
              <a:t>Practice</a:t>
            </a:r>
            <a:r>
              <a:rPr lang="ru-RU" sz="1400" dirty="0">
                <a:solidFill>
                  <a:srgbClr val="DC4C1A"/>
                </a:solidFill>
                <a:latin typeface="Aptos SemiBold" panose="020B0004020202020204" pitchFamily="34" charset="0"/>
              </a:rPr>
              <a:t> — SBP), </a:t>
            </a:r>
            <a:r>
              <a:rPr lang="ru-RU" sz="1400" dirty="0">
                <a:solidFill>
                  <a:schemeClr val="tx2"/>
                </a:solidFill>
                <a:latin typeface="Aptos SemiBold" panose="020B0004020202020204" pitchFamily="34" charset="0"/>
              </a:rPr>
              <a:t>которое содержит подробные рекомендации по всем этапам статистического процесса</a:t>
            </a:r>
            <a:endParaRPr lang="en-US" sz="1400" dirty="0">
              <a:solidFill>
                <a:schemeClr val="tx2"/>
              </a:solidFill>
              <a:latin typeface="Aptos SemiBold" panose="020B0004020202020204" pitchFamily="34" charset="0"/>
            </a:endParaRPr>
          </a:p>
        </p:txBody>
      </p:sp>
      <p:cxnSp>
        <p:nvCxnSpPr>
          <p:cNvPr id="79" name="Straight Connector 78">
            <a:extLst>
              <a:ext uri="{FF2B5EF4-FFF2-40B4-BE49-F238E27FC236}">
                <a16:creationId xmlns:a16="http://schemas.microsoft.com/office/drawing/2014/main" id="{A64BB5DC-C5D7-CCDD-9DE4-03DC581C0A90}"/>
              </a:ext>
            </a:extLst>
          </p:cNvPr>
          <p:cNvCxnSpPr>
            <a:cxnSpLocks/>
            <a:stCxn id="4" idx="2"/>
            <a:endCxn id="76" idx="0"/>
          </p:cNvCxnSpPr>
          <p:nvPr/>
        </p:nvCxnSpPr>
        <p:spPr>
          <a:xfrm flipH="1">
            <a:off x="6160302" y="4491126"/>
            <a:ext cx="145" cy="380616"/>
          </a:xfrm>
          <a:prstGeom prst="line">
            <a:avLst/>
          </a:prstGeom>
          <a:ln w="28575">
            <a:solidFill>
              <a:srgbClr val="F7B99F"/>
            </a:solidFill>
          </a:ln>
        </p:spPr>
        <p:style>
          <a:lnRef idx="2">
            <a:schemeClr val="accent1"/>
          </a:lnRef>
          <a:fillRef idx="0">
            <a:schemeClr val="accent1"/>
          </a:fillRef>
          <a:effectRef idx="1">
            <a:schemeClr val="accent1"/>
          </a:effectRef>
          <a:fontRef idx="minor">
            <a:schemeClr val="tx1"/>
          </a:fontRef>
        </p:style>
      </p:cxnSp>
      <p:sp>
        <p:nvSpPr>
          <p:cNvPr id="80" name="Rectangle: Rounded Corners 79">
            <a:extLst>
              <a:ext uri="{FF2B5EF4-FFF2-40B4-BE49-F238E27FC236}">
                <a16:creationId xmlns:a16="http://schemas.microsoft.com/office/drawing/2014/main" id="{87621ADE-6418-BFBD-65A6-1661C9A84243}"/>
              </a:ext>
            </a:extLst>
          </p:cNvPr>
          <p:cNvSpPr/>
          <p:nvPr/>
        </p:nvSpPr>
        <p:spPr>
          <a:xfrm>
            <a:off x="8168462" y="4846795"/>
            <a:ext cx="3526976" cy="1594607"/>
          </a:xfrm>
          <a:prstGeom prst="roundRect">
            <a:avLst>
              <a:gd name="adj" fmla="val 8538"/>
            </a:avLst>
          </a:prstGeom>
          <a:gradFill>
            <a:gsLst>
              <a:gs pos="100000">
                <a:schemeClr val="accent2">
                  <a:lumMod val="40000"/>
                  <a:lumOff val="60000"/>
                  <a:tint val="66000"/>
                  <a:satMod val="160000"/>
                </a:schemeClr>
              </a:gs>
              <a:gs pos="0">
                <a:schemeClr val="accent2">
                  <a:lumMod val="60000"/>
                  <a:lumOff val="4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82" name="TextBox 81">
            <a:extLst>
              <a:ext uri="{FF2B5EF4-FFF2-40B4-BE49-F238E27FC236}">
                <a16:creationId xmlns:a16="http://schemas.microsoft.com/office/drawing/2014/main" id="{3CD5274A-43A2-7BE6-2251-92F57C00CD37}"/>
              </a:ext>
            </a:extLst>
          </p:cNvPr>
          <p:cNvSpPr txBox="1"/>
          <p:nvPr/>
        </p:nvSpPr>
        <p:spPr>
          <a:xfrm>
            <a:off x="8196374" y="4871742"/>
            <a:ext cx="3399554" cy="1384995"/>
          </a:xfrm>
          <a:prstGeom prst="rect">
            <a:avLst/>
          </a:prstGeom>
          <a:noFill/>
        </p:spPr>
        <p:txBody>
          <a:bodyPr wrap="square" rtlCol="0">
            <a:spAutoFit/>
          </a:bodyPr>
          <a:lstStyle/>
          <a:p>
            <a:pPr algn="ctr"/>
            <a:r>
              <a:rPr lang="ru-RU" sz="1200" dirty="0">
                <a:solidFill>
                  <a:schemeClr val="tx2"/>
                </a:solidFill>
                <a:latin typeface="Aptos SemiBold" panose="020B0004020202020204" pitchFamily="34" charset="0"/>
              </a:rPr>
              <a:t>Разработал </a:t>
            </a:r>
            <a:r>
              <a:rPr lang="ru-RU" sz="1200" dirty="0">
                <a:solidFill>
                  <a:srgbClr val="DC4C1A"/>
                </a:solidFill>
                <a:latin typeface="Aptos SemiBold" panose="020B0004020202020204" pitchFamily="34" charset="0"/>
              </a:rPr>
              <a:t>инструмент оценки управления данными (Data Management Assessment Tool — </a:t>
            </a:r>
            <a:r>
              <a:rPr lang="ru-RU" sz="1200" dirty="0" err="1">
                <a:solidFill>
                  <a:srgbClr val="DC4C1A"/>
                </a:solidFill>
                <a:latin typeface="Aptos SemiBold" panose="020B0004020202020204" pitchFamily="34" charset="0"/>
              </a:rPr>
              <a:t>DataMAT</a:t>
            </a:r>
            <a:r>
              <a:rPr lang="ru-RU" sz="1200" dirty="0">
                <a:solidFill>
                  <a:srgbClr val="DC4C1A"/>
                </a:solidFill>
                <a:latin typeface="Aptos SemiBold" panose="020B0004020202020204" pitchFamily="34" charset="0"/>
              </a:rPr>
              <a:t>), </a:t>
            </a:r>
            <a:r>
              <a:rPr lang="ru-RU" sz="1200" dirty="0">
                <a:solidFill>
                  <a:schemeClr val="tx2"/>
                </a:solidFill>
                <a:latin typeface="Aptos SemiBold" panose="020B0004020202020204" pitchFamily="34" charset="0"/>
              </a:rPr>
              <a:t>который позволяет ведомствам оценить сильные и слабые стороны своих статистических процессов по сравнению с лучшими практиками, представленными в SBP </a:t>
            </a:r>
            <a:r>
              <a:rPr lang="ru-RU" sz="1200" dirty="0" err="1">
                <a:solidFill>
                  <a:schemeClr val="tx2"/>
                </a:solidFill>
                <a:latin typeface="Aptos SemiBold" panose="020B0004020202020204" pitchFamily="34" charset="0"/>
              </a:rPr>
              <a:t>Handbook</a:t>
            </a:r>
            <a:endParaRPr lang="en-US" sz="1200" dirty="0">
              <a:solidFill>
                <a:schemeClr val="tx2"/>
              </a:solidFill>
              <a:latin typeface="Aptos SemiBold" panose="020B0004020202020204" pitchFamily="34" charset="0"/>
            </a:endParaRPr>
          </a:p>
        </p:txBody>
      </p:sp>
      <p:sp>
        <p:nvSpPr>
          <p:cNvPr id="2" name="TextBox 1">
            <a:extLst>
              <a:ext uri="{FF2B5EF4-FFF2-40B4-BE49-F238E27FC236}">
                <a16:creationId xmlns:a16="http://schemas.microsoft.com/office/drawing/2014/main" id="{8C0EA72B-01E8-2EE4-7BD0-F673FAB46AF4}"/>
              </a:ext>
            </a:extLst>
          </p:cNvPr>
          <p:cNvSpPr txBox="1"/>
          <p:nvPr/>
        </p:nvSpPr>
        <p:spPr>
          <a:xfrm>
            <a:off x="433230" y="2241109"/>
            <a:ext cx="11593513" cy="584775"/>
          </a:xfrm>
          <a:prstGeom prst="rect">
            <a:avLst/>
          </a:prstGeom>
          <a:noFill/>
        </p:spPr>
        <p:txBody>
          <a:bodyPr wrap="square" rtlCol="0">
            <a:spAutoFit/>
          </a:bodyPr>
          <a:lstStyle/>
          <a:p>
            <a:r>
              <a:rPr lang="ru-RU" sz="1600" dirty="0">
                <a:solidFill>
                  <a:schemeClr val="accent3">
                    <a:lumMod val="50000"/>
                  </a:schemeClr>
                </a:solidFill>
              </a:rPr>
              <a:t>DOS также является крупным пользователем данных </a:t>
            </a:r>
            <a:r>
              <a:rPr lang="ru-RU" sz="1600" dirty="0" err="1">
                <a:solidFill>
                  <a:schemeClr val="accent3">
                    <a:lumMod val="50000"/>
                  </a:schemeClr>
                </a:solidFill>
              </a:rPr>
              <a:t>RSUs</a:t>
            </a:r>
            <a:r>
              <a:rPr lang="ru-RU" sz="1600" dirty="0">
                <a:solidFill>
                  <a:schemeClr val="accent3">
                    <a:lumMod val="50000"/>
                  </a:schemeClr>
                </a:solidFill>
              </a:rPr>
              <a:t> и органов, владеющих административными данными, — в качестве исходных данных для подготовки достоверной официальной статистики</a:t>
            </a:r>
            <a:endParaRPr lang="en-US" sz="1600" dirty="0">
              <a:solidFill>
                <a:schemeClr val="accent3">
                  <a:lumMod val="50000"/>
                </a:schemeClr>
              </a:solidFill>
            </a:endParaRPr>
          </a:p>
        </p:txBody>
      </p:sp>
      <p:grpSp>
        <p:nvGrpSpPr>
          <p:cNvPr id="86" name="Group 85">
            <a:extLst>
              <a:ext uri="{FF2B5EF4-FFF2-40B4-BE49-F238E27FC236}">
                <a16:creationId xmlns:a16="http://schemas.microsoft.com/office/drawing/2014/main" id="{0AE326D3-4AC4-FFA4-741D-FC14214BA469}"/>
              </a:ext>
            </a:extLst>
          </p:cNvPr>
          <p:cNvGrpSpPr/>
          <p:nvPr/>
        </p:nvGrpSpPr>
        <p:grpSpPr>
          <a:xfrm>
            <a:off x="6140565" y="1883749"/>
            <a:ext cx="1946438" cy="1931320"/>
            <a:chOff x="4394200" y="2019300"/>
            <a:chExt cx="2565400" cy="2565400"/>
          </a:xfrm>
          <a:noFill/>
        </p:grpSpPr>
        <p:sp>
          <p:nvSpPr>
            <p:cNvPr id="87" name="Oval 86">
              <a:extLst>
                <a:ext uri="{FF2B5EF4-FFF2-40B4-BE49-F238E27FC236}">
                  <a16:creationId xmlns:a16="http://schemas.microsoft.com/office/drawing/2014/main" id="{14DE7DC1-A532-A4E6-7B46-F69E7498CD5D}"/>
                </a:ext>
              </a:extLst>
            </p:cNvPr>
            <p:cNvSpPr/>
            <p:nvPr/>
          </p:nvSpPr>
          <p:spPr>
            <a:xfrm>
              <a:off x="4394200" y="2019300"/>
              <a:ext cx="2565400" cy="256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89" name="Picture 88">
              <a:extLst>
                <a:ext uri="{FF2B5EF4-FFF2-40B4-BE49-F238E27FC236}">
                  <a16:creationId xmlns:a16="http://schemas.microsoft.com/office/drawing/2014/main" id="{B182ABEF-6C55-ABBD-E35A-003195FAFA3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a:grpFill/>
          </p:spPr>
        </p:pic>
      </p:grpSp>
    </p:spTree>
    <p:extLst>
      <p:ext uri="{BB962C8B-B14F-4D97-AF65-F5344CB8AC3E}">
        <p14:creationId xmlns:p14="http://schemas.microsoft.com/office/powerpoint/2010/main" val="409597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44" grpId="0"/>
      <p:bldP spid="46" grpId="0"/>
      <p:bldP spid="70" grpId="0"/>
      <p:bldP spid="71" grpId="0" animBg="1"/>
      <p:bldP spid="73" grpId="0"/>
      <p:bldP spid="76" grpId="0" animBg="1"/>
      <p:bldP spid="77" grpId="0"/>
      <p:bldP spid="80" grpId="0" animBg="1"/>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094C72-16D1-E4C3-9904-529CD5060203}"/>
              </a:ext>
            </a:extLst>
          </p:cNvPr>
          <p:cNvPicPr>
            <a:picLocks noChangeAspect="1"/>
          </p:cNvPicPr>
          <p:nvPr/>
        </p:nvPicPr>
        <p:blipFill>
          <a:blip r:embed="rId3"/>
          <a:stretch>
            <a:fillRect/>
          </a:stretch>
        </p:blipFill>
        <p:spPr>
          <a:xfrm>
            <a:off x="9185928" y="1182860"/>
            <a:ext cx="2136071" cy="960896"/>
          </a:xfrm>
          <a:prstGeom prst="rect">
            <a:avLst/>
          </a:prstGeom>
        </p:spPr>
      </p:pic>
      <p:sp>
        <p:nvSpPr>
          <p:cNvPr id="2" name="Title 1">
            <a:extLst>
              <a:ext uri="{FF2B5EF4-FFF2-40B4-BE49-F238E27FC236}">
                <a16:creationId xmlns:a16="http://schemas.microsoft.com/office/drawing/2014/main" id="{D4678C2B-9A90-9432-C87F-C4C8397C3956}"/>
              </a:ext>
            </a:extLst>
          </p:cNvPr>
          <p:cNvSpPr>
            <a:spLocks noGrp="1"/>
          </p:cNvSpPr>
          <p:nvPr>
            <p:ph type="title"/>
          </p:nvPr>
        </p:nvSpPr>
        <p:spPr>
          <a:xfrm>
            <a:off x="401443" y="-121065"/>
            <a:ext cx="12065619" cy="1325563"/>
          </a:xfrm>
        </p:spPr>
        <p:txBody>
          <a:bodyPr>
            <a:noAutofit/>
          </a:bodyPr>
          <a:lstStyle/>
          <a:p>
            <a:r>
              <a:rPr lang="ru-RU" sz="3200" dirty="0"/>
              <a:t>Партнёрство с ведомствами-держателями административных данных стало ещё более важным после назначения DOS доверенным центром</a:t>
            </a:r>
            <a:endParaRPr lang="en-SG" sz="3200" dirty="0"/>
          </a:p>
        </p:txBody>
      </p:sp>
      <p:pic>
        <p:nvPicPr>
          <p:cNvPr id="4" name="Picture 3">
            <a:extLst>
              <a:ext uri="{FF2B5EF4-FFF2-40B4-BE49-F238E27FC236}">
                <a16:creationId xmlns:a16="http://schemas.microsoft.com/office/drawing/2014/main" id="{213C2D61-C92F-1851-553B-30EE413BE5FD}"/>
              </a:ext>
            </a:extLst>
          </p:cNvPr>
          <p:cNvPicPr>
            <a:picLocks noChangeAspect="1"/>
          </p:cNvPicPr>
          <p:nvPr/>
        </p:nvPicPr>
        <p:blipFill>
          <a:blip r:embed="rId4"/>
          <a:stretch>
            <a:fillRect/>
          </a:stretch>
        </p:blipFill>
        <p:spPr>
          <a:xfrm>
            <a:off x="1176471" y="2143661"/>
            <a:ext cx="8831099" cy="2874990"/>
          </a:xfrm>
          <a:prstGeom prst="rect">
            <a:avLst/>
          </a:prstGeom>
        </p:spPr>
      </p:pic>
      <p:sp>
        <p:nvSpPr>
          <p:cNvPr id="5" name="TextBox 4">
            <a:extLst>
              <a:ext uri="{FF2B5EF4-FFF2-40B4-BE49-F238E27FC236}">
                <a16:creationId xmlns:a16="http://schemas.microsoft.com/office/drawing/2014/main" id="{26D19EDB-B1FD-ED82-816D-AD9D3056BE70}"/>
              </a:ext>
            </a:extLst>
          </p:cNvPr>
          <p:cNvSpPr txBox="1"/>
          <p:nvPr/>
        </p:nvSpPr>
        <p:spPr>
          <a:xfrm>
            <a:off x="711193" y="5263516"/>
            <a:ext cx="7741431" cy="1065676"/>
          </a:xfrm>
          <a:prstGeom prst="rect">
            <a:avLst/>
          </a:prstGeom>
          <a:noFill/>
        </p:spPr>
        <p:txBody>
          <a:bodyPr wrap="square">
            <a:spAutoFit/>
          </a:bodyPr>
          <a:lstStyle/>
          <a:p>
            <a:pPr lvl="0">
              <a:lnSpc>
                <a:spcPct val="107000"/>
              </a:lnSpc>
            </a:pPr>
            <a:r>
              <a:rPr lang="ru-RU" sz="2000" dirty="0">
                <a:solidFill>
                  <a:schemeClr val="accent3">
                    <a:lumMod val="50000"/>
                  </a:schemeClr>
                </a:solidFill>
                <a:effectLst/>
                <a:ea typeface="Calibri" panose="020F0502020204030204" pitchFamily="34" charset="0"/>
                <a:cs typeface="Times New Roman" panose="02020603050405020304" pitchFamily="18" charset="0"/>
              </a:rPr>
              <a:t>Назначение DOS TC стало важным стратегическим шагом по расширению роли DOS в сфере ответственного управления данными для государственного сектора.</a:t>
            </a:r>
            <a:endParaRPr lang="en-US" sz="2000" dirty="0">
              <a:solidFill>
                <a:schemeClr val="accent3">
                  <a:lumMod val="50000"/>
                </a:schemeClr>
              </a:solidFill>
              <a:effectLst/>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87F00F26-6103-B4BB-7F19-08B320040DD2}"/>
              </a:ext>
            </a:extLst>
          </p:cNvPr>
          <p:cNvPicPr>
            <a:picLocks noChangeAspect="1"/>
          </p:cNvPicPr>
          <p:nvPr/>
        </p:nvPicPr>
        <p:blipFill>
          <a:blip r:embed="rId5"/>
          <a:stretch>
            <a:fillRect/>
          </a:stretch>
        </p:blipFill>
        <p:spPr>
          <a:xfrm>
            <a:off x="9162713" y="5263516"/>
            <a:ext cx="2047769" cy="954468"/>
          </a:xfrm>
          <a:prstGeom prst="rect">
            <a:avLst/>
          </a:prstGeom>
        </p:spPr>
      </p:pic>
      <p:sp>
        <p:nvSpPr>
          <p:cNvPr id="9" name="Rectangle 8">
            <a:extLst>
              <a:ext uri="{FF2B5EF4-FFF2-40B4-BE49-F238E27FC236}">
                <a16:creationId xmlns:a16="http://schemas.microsoft.com/office/drawing/2014/main" id="{9CF23113-069C-6FEE-691F-045EB365D03F}"/>
              </a:ext>
            </a:extLst>
          </p:cNvPr>
          <p:cNvSpPr/>
          <p:nvPr/>
        </p:nvSpPr>
        <p:spPr>
          <a:xfrm>
            <a:off x="1265679" y="2941991"/>
            <a:ext cx="3084723" cy="123778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0" name="TextBox 9">
            <a:extLst>
              <a:ext uri="{FF2B5EF4-FFF2-40B4-BE49-F238E27FC236}">
                <a16:creationId xmlns:a16="http://schemas.microsoft.com/office/drawing/2014/main" id="{8FD86344-7B6F-931B-FB5D-ECF480C4BEFA}"/>
              </a:ext>
            </a:extLst>
          </p:cNvPr>
          <p:cNvSpPr txBox="1"/>
          <p:nvPr/>
        </p:nvSpPr>
        <p:spPr>
          <a:xfrm>
            <a:off x="561664" y="1193278"/>
            <a:ext cx="8936492" cy="607539"/>
          </a:xfrm>
          <a:prstGeom prst="rect">
            <a:avLst/>
          </a:prstGeom>
          <a:noFill/>
        </p:spPr>
        <p:txBody>
          <a:bodyPr wrap="square">
            <a:spAutoFit/>
          </a:bodyPr>
          <a:lstStyle/>
          <a:p>
            <a:pPr lvl="0">
              <a:lnSpc>
                <a:spcPct val="107000"/>
              </a:lnSpc>
            </a:pPr>
            <a:r>
              <a:rPr lang="ru-RU" sz="1600" dirty="0">
                <a:solidFill>
                  <a:schemeClr val="accent3">
                    <a:lumMod val="50000"/>
                  </a:schemeClr>
                </a:solidFill>
                <a:effectLst/>
                <a:ea typeface="Calibri" panose="020F0502020204030204" pitchFamily="34" charset="0"/>
                <a:cs typeface="Times New Roman" panose="02020603050405020304" pitchFamily="18" charset="0"/>
              </a:rPr>
              <a:t>В 2019 году Департамент статистики был назначен Офисом «Умная нация и цифровое правительство»  Доверенным центром по данным о физических лицах и предприятиях (DOS TC).</a:t>
            </a:r>
            <a:endParaRPr lang="en-US" sz="1600" dirty="0">
              <a:solidFill>
                <a:schemeClr val="accent3">
                  <a:lumMod val="50000"/>
                </a:schemeClr>
              </a:solidFill>
              <a:effectLst/>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DFB91921-1AE8-41CC-B511-923ED77ADBE3}"/>
              </a:ext>
            </a:extLst>
          </p:cNvPr>
          <p:cNvSpPr txBox="1"/>
          <p:nvPr/>
        </p:nvSpPr>
        <p:spPr>
          <a:xfrm>
            <a:off x="1854926" y="2434781"/>
            <a:ext cx="2047868" cy="369332"/>
          </a:xfrm>
          <a:prstGeom prst="rect">
            <a:avLst/>
          </a:prstGeom>
          <a:solidFill>
            <a:srgbClr val="B72327"/>
          </a:solidFill>
        </p:spPr>
        <p:txBody>
          <a:bodyPr wrap="none" rtlCol="0">
            <a:spAutoFit/>
          </a:bodyPr>
          <a:lstStyle/>
          <a:p>
            <a:r>
              <a:rPr lang="ru-RU" dirty="0">
                <a:solidFill>
                  <a:schemeClr val="bg1"/>
                </a:solidFill>
                <a:effectLst/>
              </a:rPr>
              <a:t>Получение данных</a:t>
            </a:r>
          </a:p>
        </p:txBody>
      </p:sp>
      <p:sp>
        <p:nvSpPr>
          <p:cNvPr id="8" name="TextBox 7">
            <a:extLst>
              <a:ext uri="{FF2B5EF4-FFF2-40B4-BE49-F238E27FC236}">
                <a16:creationId xmlns:a16="http://schemas.microsoft.com/office/drawing/2014/main" id="{4C7CA34E-2B43-4112-8F42-FEFA75F58C6B}"/>
              </a:ext>
            </a:extLst>
          </p:cNvPr>
          <p:cNvSpPr txBox="1"/>
          <p:nvPr/>
        </p:nvSpPr>
        <p:spPr>
          <a:xfrm>
            <a:off x="4350402" y="2357118"/>
            <a:ext cx="1043829" cy="584775"/>
          </a:xfrm>
          <a:prstGeom prst="rect">
            <a:avLst/>
          </a:prstGeom>
          <a:solidFill>
            <a:srgbClr val="B72327"/>
          </a:solidFill>
        </p:spPr>
        <p:txBody>
          <a:bodyPr wrap="square" rtlCol="0">
            <a:spAutoFit/>
          </a:bodyPr>
          <a:lstStyle/>
          <a:p>
            <a:r>
              <a:rPr lang="ru-RU" sz="1600" dirty="0">
                <a:solidFill>
                  <a:schemeClr val="bg1"/>
                </a:solidFill>
                <a:effectLst/>
              </a:rPr>
              <a:t>Слияние данных</a:t>
            </a:r>
          </a:p>
        </p:txBody>
      </p:sp>
      <p:sp>
        <p:nvSpPr>
          <p:cNvPr id="11" name="TextBox 10">
            <a:extLst>
              <a:ext uri="{FF2B5EF4-FFF2-40B4-BE49-F238E27FC236}">
                <a16:creationId xmlns:a16="http://schemas.microsoft.com/office/drawing/2014/main" id="{231257FD-D5B3-40C4-B0A2-6D7729510165}"/>
              </a:ext>
            </a:extLst>
          </p:cNvPr>
          <p:cNvSpPr txBox="1"/>
          <p:nvPr/>
        </p:nvSpPr>
        <p:spPr>
          <a:xfrm>
            <a:off x="5655032" y="2388614"/>
            <a:ext cx="1142739" cy="553998"/>
          </a:xfrm>
          <a:prstGeom prst="rect">
            <a:avLst/>
          </a:prstGeom>
          <a:solidFill>
            <a:srgbClr val="B72327"/>
          </a:solidFill>
        </p:spPr>
        <p:txBody>
          <a:bodyPr wrap="square" rtlCol="0">
            <a:spAutoFit/>
          </a:bodyPr>
          <a:lstStyle/>
          <a:p>
            <a:r>
              <a:rPr lang="ru-RU" sz="1000" dirty="0">
                <a:solidFill>
                  <a:schemeClr val="bg1"/>
                </a:solidFill>
                <a:effectLst/>
              </a:rPr>
              <a:t>Доступ и </a:t>
            </a:r>
          </a:p>
          <a:p>
            <a:r>
              <a:rPr lang="ru-RU" sz="1000" dirty="0">
                <a:solidFill>
                  <a:schemeClr val="bg1"/>
                </a:solidFill>
                <a:effectLst/>
              </a:rPr>
              <a:t>распространение </a:t>
            </a:r>
          </a:p>
          <a:p>
            <a:r>
              <a:rPr lang="ru-RU" sz="1000" dirty="0">
                <a:solidFill>
                  <a:schemeClr val="bg1"/>
                </a:solidFill>
                <a:effectLst/>
              </a:rPr>
              <a:t>данных</a:t>
            </a:r>
          </a:p>
        </p:txBody>
      </p:sp>
      <p:sp>
        <p:nvSpPr>
          <p:cNvPr id="12" name="TextBox 11">
            <a:extLst>
              <a:ext uri="{FF2B5EF4-FFF2-40B4-BE49-F238E27FC236}">
                <a16:creationId xmlns:a16="http://schemas.microsoft.com/office/drawing/2014/main" id="{3F61151F-F522-4F4A-9A35-C274C2E1872D}"/>
              </a:ext>
            </a:extLst>
          </p:cNvPr>
          <p:cNvSpPr txBox="1"/>
          <p:nvPr/>
        </p:nvSpPr>
        <p:spPr>
          <a:xfrm>
            <a:off x="6987517" y="2419392"/>
            <a:ext cx="1239961" cy="400110"/>
          </a:xfrm>
          <a:prstGeom prst="rect">
            <a:avLst/>
          </a:prstGeom>
          <a:solidFill>
            <a:srgbClr val="B72327"/>
          </a:solidFill>
        </p:spPr>
        <p:txBody>
          <a:bodyPr wrap="square" rtlCol="0">
            <a:spAutoFit/>
          </a:bodyPr>
          <a:lstStyle/>
          <a:p>
            <a:r>
              <a:rPr lang="ru-RU" sz="1000" dirty="0">
                <a:solidFill>
                  <a:schemeClr val="bg1"/>
                </a:solidFill>
                <a:effectLst/>
              </a:rPr>
              <a:t>Использование данных</a:t>
            </a:r>
          </a:p>
        </p:txBody>
      </p:sp>
      <p:sp>
        <p:nvSpPr>
          <p:cNvPr id="13" name="TextBox 12">
            <a:extLst>
              <a:ext uri="{FF2B5EF4-FFF2-40B4-BE49-F238E27FC236}">
                <a16:creationId xmlns:a16="http://schemas.microsoft.com/office/drawing/2014/main" id="{27FDA148-D844-4782-838A-CD167B800208}"/>
              </a:ext>
            </a:extLst>
          </p:cNvPr>
          <p:cNvSpPr txBox="1"/>
          <p:nvPr/>
        </p:nvSpPr>
        <p:spPr>
          <a:xfrm>
            <a:off x="8478954" y="2440585"/>
            <a:ext cx="1142738" cy="461665"/>
          </a:xfrm>
          <a:prstGeom prst="rect">
            <a:avLst/>
          </a:prstGeom>
          <a:solidFill>
            <a:srgbClr val="B72327"/>
          </a:solidFill>
        </p:spPr>
        <p:txBody>
          <a:bodyPr wrap="square" rtlCol="0">
            <a:spAutoFit/>
          </a:bodyPr>
          <a:lstStyle/>
          <a:p>
            <a:r>
              <a:rPr lang="ru-RU" sz="1200" b="1" dirty="0">
                <a:solidFill>
                  <a:schemeClr val="bg1"/>
                </a:solidFill>
                <a:effectLst/>
              </a:rPr>
              <a:t>Уничтожение данных</a:t>
            </a:r>
            <a:endParaRPr lang="ru-RU" sz="1200" dirty="0">
              <a:solidFill>
                <a:schemeClr val="bg1"/>
              </a:solidFill>
              <a:effectLst/>
            </a:endParaRPr>
          </a:p>
        </p:txBody>
      </p:sp>
      <p:sp>
        <p:nvSpPr>
          <p:cNvPr id="14" name="TextBox 13">
            <a:extLst>
              <a:ext uri="{FF2B5EF4-FFF2-40B4-BE49-F238E27FC236}">
                <a16:creationId xmlns:a16="http://schemas.microsoft.com/office/drawing/2014/main" id="{63C91C2C-0674-463D-9232-62FF063329C8}"/>
              </a:ext>
            </a:extLst>
          </p:cNvPr>
          <p:cNvSpPr txBox="1"/>
          <p:nvPr/>
        </p:nvSpPr>
        <p:spPr>
          <a:xfrm>
            <a:off x="1484987" y="3360595"/>
            <a:ext cx="2566295" cy="1384995"/>
          </a:xfrm>
          <a:prstGeom prst="rect">
            <a:avLst/>
          </a:prstGeom>
          <a:solidFill>
            <a:srgbClr val="FFFFFF"/>
          </a:solidFill>
        </p:spPr>
        <p:txBody>
          <a:bodyPr wrap="square" rtlCol="0">
            <a:spAutoFit/>
          </a:bodyPr>
          <a:lstStyle/>
          <a:p>
            <a:endParaRPr lang="ru-RU" sz="1400" dirty="0">
              <a:effectLst/>
            </a:endParaRPr>
          </a:p>
          <a:p>
            <a:pPr algn="ctr"/>
            <a:r>
              <a:rPr lang="ru-RU" sz="1400" dirty="0">
                <a:effectLst/>
              </a:rPr>
              <a:t>Органы, уполномоченные получать, очищать и проверять ключевые государственные данные.</a:t>
            </a:r>
          </a:p>
          <a:p>
            <a:endParaRPr lang="ru-RU" sz="1400" dirty="0"/>
          </a:p>
        </p:txBody>
      </p:sp>
      <p:sp>
        <p:nvSpPr>
          <p:cNvPr id="15" name="TextBox 14">
            <a:extLst>
              <a:ext uri="{FF2B5EF4-FFF2-40B4-BE49-F238E27FC236}">
                <a16:creationId xmlns:a16="http://schemas.microsoft.com/office/drawing/2014/main" id="{07E45EF8-0341-4DB5-A102-80BCDAFE2446}"/>
              </a:ext>
            </a:extLst>
          </p:cNvPr>
          <p:cNvSpPr txBox="1"/>
          <p:nvPr/>
        </p:nvSpPr>
        <p:spPr>
          <a:xfrm>
            <a:off x="4418712" y="3378629"/>
            <a:ext cx="2346615" cy="1384995"/>
          </a:xfrm>
          <a:prstGeom prst="rect">
            <a:avLst/>
          </a:prstGeom>
          <a:solidFill>
            <a:srgbClr val="FFFFFF"/>
          </a:solidFill>
        </p:spPr>
        <p:txBody>
          <a:bodyPr wrap="square" rtlCol="0">
            <a:spAutoFit/>
          </a:bodyPr>
          <a:lstStyle/>
          <a:p>
            <a:endParaRPr lang="ru-RU" sz="1400" dirty="0"/>
          </a:p>
          <a:p>
            <a:endParaRPr lang="ru-RU" sz="1400" dirty="0">
              <a:effectLst/>
            </a:endParaRPr>
          </a:p>
          <a:p>
            <a:r>
              <a:rPr lang="ru-RU" sz="1400" dirty="0">
                <a:effectLst/>
              </a:rPr>
              <a:t>Получают, объединяют и распространяют ключевые данные из нескольких </a:t>
            </a:r>
            <a:r>
              <a:rPr lang="ru-RU" sz="1400" dirty="0" err="1">
                <a:effectLst/>
              </a:rPr>
              <a:t>SSOTs</a:t>
            </a:r>
            <a:r>
              <a:rPr lang="ru-RU" sz="1400" dirty="0">
                <a:effectLst/>
              </a:rPr>
              <a:t>.</a:t>
            </a:r>
            <a:endParaRPr lang="ru-RU" sz="1400" dirty="0"/>
          </a:p>
        </p:txBody>
      </p:sp>
      <p:sp>
        <p:nvSpPr>
          <p:cNvPr id="16" name="TextBox 15">
            <a:extLst>
              <a:ext uri="{FF2B5EF4-FFF2-40B4-BE49-F238E27FC236}">
                <a16:creationId xmlns:a16="http://schemas.microsoft.com/office/drawing/2014/main" id="{AEDE0EA1-0A64-4998-8144-6DA209303B9A}"/>
              </a:ext>
            </a:extLst>
          </p:cNvPr>
          <p:cNvSpPr txBox="1"/>
          <p:nvPr/>
        </p:nvSpPr>
        <p:spPr>
          <a:xfrm>
            <a:off x="7172102" y="3383101"/>
            <a:ext cx="2449590" cy="1200329"/>
          </a:xfrm>
          <a:prstGeom prst="rect">
            <a:avLst/>
          </a:prstGeom>
          <a:solidFill>
            <a:srgbClr val="FFFFFF"/>
          </a:solidFill>
        </p:spPr>
        <p:txBody>
          <a:bodyPr wrap="square" rtlCol="0">
            <a:spAutoFit/>
          </a:bodyPr>
          <a:lstStyle/>
          <a:p>
            <a:r>
              <a:rPr lang="ru-RU" sz="1200" dirty="0">
                <a:effectLst/>
              </a:rPr>
              <a:t>Пользователи запрашивают и анализируют данные из Доверенных центров через государственную цифровую инфраструктуру.</a:t>
            </a:r>
          </a:p>
          <a:p>
            <a:endParaRPr lang="ru-RU" sz="1200" dirty="0"/>
          </a:p>
        </p:txBody>
      </p:sp>
      <p:sp>
        <p:nvSpPr>
          <p:cNvPr id="17" name="TextBox 16">
            <a:extLst>
              <a:ext uri="{FF2B5EF4-FFF2-40B4-BE49-F238E27FC236}">
                <a16:creationId xmlns:a16="http://schemas.microsoft.com/office/drawing/2014/main" id="{81853F0A-406A-4854-B3DA-4832DB09D79B}"/>
              </a:ext>
            </a:extLst>
          </p:cNvPr>
          <p:cNvSpPr txBox="1"/>
          <p:nvPr/>
        </p:nvSpPr>
        <p:spPr>
          <a:xfrm>
            <a:off x="1484987" y="3003449"/>
            <a:ext cx="2487900" cy="276999"/>
          </a:xfrm>
          <a:prstGeom prst="rect">
            <a:avLst/>
          </a:prstGeom>
          <a:solidFill>
            <a:srgbClr val="D68B76"/>
          </a:solidFill>
        </p:spPr>
        <p:txBody>
          <a:bodyPr wrap="square" rtlCol="0">
            <a:spAutoFit/>
          </a:bodyPr>
          <a:lstStyle/>
          <a:p>
            <a:r>
              <a:rPr lang="ru-RU" sz="1200" dirty="0">
                <a:effectLst/>
              </a:rPr>
              <a:t>Единые источники истины (</a:t>
            </a:r>
            <a:r>
              <a:rPr lang="en-US" sz="1200" dirty="0">
                <a:effectLst/>
              </a:rPr>
              <a:t>SSOTs)</a:t>
            </a:r>
          </a:p>
        </p:txBody>
      </p:sp>
      <p:sp>
        <p:nvSpPr>
          <p:cNvPr id="18" name="TextBox 17">
            <a:extLst>
              <a:ext uri="{FF2B5EF4-FFF2-40B4-BE49-F238E27FC236}">
                <a16:creationId xmlns:a16="http://schemas.microsoft.com/office/drawing/2014/main" id="{6BC2043C-E321-460D-93CD-240E95381289}"/>
              </a:ext>
            </a:extLst>
          </p:cNvPr>
          <p:cNvSpPr txBox="1"/>
          <p:nvPr/>
        </p:nvSpPr>
        <p:spPr>
          <a:xfrm>
            <a:off x="4499617" y="3045011"/>
            <a:ext cx="1918600" cy="276999"/>
          </a:xfrm>
          <a:prstGeom prst="rect">
            <a:avLst/>
          </a:prstGeom>
          <a:solidFill>
            <a:srgbClr val="D68B76"/>
          </a:solidFill>
        </p:spPr>
        <p:txBody>
          <a:bodyPr wrap="square" rtlCol="0">
            <a:spAutoFit/>
          </a:bodyPr>
          <a:lstStyle/>
          <a:p>
            <a:r>
              <a:rPr lang="ru-RU" sz="1200" dirty="0">
                <a:effectLst/>
              </a:rPr>
              <a:t>Доверенные центры (</a:t>
            </a:r>
            <a:r>
              <a:rPr lang="en-US" sz="1200" dirty="0"/>
              <a:t>TCs</a:t>
            </a:r>
            <a:r>
              <a:rPr lang="en-US" sz="1200" dirty="0">
                <a:effectLst/>
              </a:rPr>
              <a:t>)</a:t>
            </a:r>
          </a:p>
        </p:txBody>
      </p:sp>
      <p:sp>
        <p:nvSpPr>
          <p:cNvPr id="19" name="TextBox 18">
            <a:extLst>
              <a:ext uri="{FF2B5EF4-FFF2-40B4-BE49-F238E27FC236}">
                <a16:creationId xmlns:a16="http://schemas.microsoft.com/office/drawing/2014/main" id="{5638FCFA-2727-4618-9AEE-829D000F7A7A}"/>
              </a:ext>
            </a:extLst>
          </p:cNvPr>
          <p:cNvSpPr txBox="1"/>
          <p:nvPr/>
        </p:nvSpPr>
        <p:spPr>
          <a:xfrm>
            <a:off x="7131723" y="2999736"/>
            <a:ext cx="1918600" cy="276999"/>
          </a:xfrm>
          <a:prstGeom prst="rect">
            <a:avLst/>
          </a:prstGeom>
          <a:solidFill>
            <a:srgbClr val="D68B76"/>
          </a:solidFill>
        </p:spPr>
        <p:txBody>
          <a:bodyPr wrap="square" rtlCol="0">
            <a:spAutoFit/>
          </a:bodyPr>
          <a:lstStyle/>
          <a:p>
            <a:r>
              <a:rPr lang="ru-RU" sz="1200" dirty="0">
                <a:effectLst/>
              </a:rPr>
              <a:t>Пользователи данных</a:t>
            </a:r>
            <a:endParaRPr lang="en-US" sz="1200" dirty="0">
              <a:effectLst/>
            </a:endParaRPr>
          </a:p>
        </p:txBody>
      </p:sp>
    </p:spTree>
    <p:extLst>
      <p:ext uri="{BB962C8B-B14F-4D97-AF65-F5344CB8AC3E}">
        <p14:creationId xmlns:p14="http://schemas.microsoft.com/office/powerpoint/2010/main" val="1104150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F7789586-EC34-101A-658C-76643DD86FAA}"/>
              </a:ext>
            </a:extLst>
          </p:cNvPr>
          <p:cNvSpPr/>
          <p:nvPr/>
        </p:nvSpPr>
        <p:spPr>
          <a:xfrm>
            <a:off x="7117450" y="2157258"/>
            <a:ext cx="4933744" cy="3762679"/>
          </a:xfrm>
          <a:prstGeom prst="roundRect">
            <a:avLst>
              <a:gd name="adj" fmla="val 7402"/>
            </a:avLst>
          </a:prstGeom>
          <a:solidFill>
            <a:srgbClr val="E0EF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solidFill>
                <a:schemeClr val="accent3">
                  <a:lumMod val="50000"/>
                </a:schemeClr>
              </a:solidFill>
            </a:endParaRPr>
          </a:p>
        </p:txBody>
      </p:sp>
      <p:pic>
        <p:nvPicPr>
          <p:cNvPr id="12" name="Picture 11">
            <a:extLst>
              <a:ext uri="{FF2B5EF4-FFF2-40B4-BE49-F238E27FC236}">
                <a16:creationId xmlns:a16="http://schemas.microsoft.com/office/drawing/2014/main" id="{B3FC75A4-907C-16C4-4429-00DF17C6E4D6}"/>
              </a:ext>
            </a:extLst>
          </p:cNvPr>
          <p:cNvPicPr>
            <a:picLocks noChangeAspect="1"/>
          </p:cNvPicPr>
          <p:nvPr/>
        </p:nvPicPr>
        <p:blipFill rotWithShape="1">
          <a:blip r:embed="rId3"/>
          <a:srcRect l="19843" t="27756" r="41107" b="41107"/>
          <a:stretch/>
        </p:blipFill>
        <p:spPr>
          <a:xfrm>
            <a:off x="5743752" y="2157258"/>
            <a:ext cx="2235681" cy="3762681"/>
          </a:xfrm>
          <a:prstGeom prst="rect">
            <a:avLst/>
          </a:prstGeom>
        </p:spPr>
      </p:pic>
      <p:sp>
        <p:nvSpPr>
          <p:cNvPr id="2" name="Title 1">
            <a:extLst>
              <a:ext uri="{FF2B5EF4-FFF2-40B4-BE49-F238E27FC236}">
                <a16:creationId xmlns:a16="http://schemas.microsoft.com/office/drawing/2014/main" id="{2DAEF171-9120-6AF5-3E75-72FE8958C72D}"/>
              </a:ext>
            </a:extLst>
          </p:cNvPr>
          <p:cNvSpPr>
            <a:spLocks noGrp="1"/>
          </p:cNvSpPr>
          <p:nvPr>
            <p:ph type="title"/>
          </p:nvPr>
        </p:nvSpPr>
        <p:spPr>
          <a:xfrm>
            <a:off x="557213" y="721743"/>
            <a:ext cx="10772886" cy="1325563"/>
          </a:xfrm>
        </p:spPr>
        <p:txBody>
          <a:bodyPr>
            <a:noAutofit/>
          </a:bodyPr>
          <a:lstStyle/>
          <a:p>
            <a:r>
              <a:rPr lang="ru-RU" sz="2000" dirty="0">
                <a:solidFill>
                  <a:schemeClr val="accent3">
                    <a:lumMod val="50000"/>
                  </a:schemeClr>
                </a:solidFill>
                <a:latin typeface="Aptos SemiBold" panose="020B0004020202020204" pitchFamily="34" charset="0"/>
                <a:ea typeface="Segoe UI Black" panose="020B0A02040204020203" pitchFamily="34" charset="0"/>
                <a:cs typeface="Segoe UI Semibold" panose="020B0702040204020203" pitchFamily="34" charset="0"/>
              </a:rPr>
              <a:t>Доверенный центр DOS (DOS TC) распространяет наиболее востребованные административные данные внутри государственного сектора в рамках PSGA для целей разработки политики и предоставления государственных услуг</a:t>
            </a:r>
            <a:endParaRPr lang="en-SG" sz="2000" dirty="0">
              <a:solidFill>
                <a:schemeClr val="accent3">
                  <a:lumMod val="50000"/>
                </a:schemeClr>
              </a:solidFill>
              <a:latin typeface="Aptos SemiBold" panose="020B0004020202020204" pitchFamily="34" charset="0"/>
            </a:endParaRPr>
          </a:p>
        </p:txBody>
      </p:sp>
      <p:sp>
        <p:nvSpPr>
          <p:cNvPr id="4" name="Content Placeholder 3">
            <a:extLst>
              <a:ext uri="{FF2B5EF4-FFF2-40B4-BE49-F238E27FC236}">
                <a16:creationId xmlns:a16="http://schemas.microsoft.com/office/drawing/2014/main" id="{BF699A29-41EA-BCE4-5C29-45CF4E7F1CAC}"/>
              </a:ext>
            </a:extLst>
          </p:cNvPr>
          <p:cNvSpPr txBox="1">
            <a:spLocks/>
          </p:cNvSpPr>
          <p:nvPr/>
        </p:nvSpPr>
        <p:spPr>
          <a:xfrm>
            <a:off x="6325300" y="3326942"/>
            <a:ext cx="5399755" cy="2670451"/>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ru-RU" sz="1800" dirty="0">
                <a:solidFill>
                  <a:schemeClr val="accent3">
                    <a:lumMod val="50000"/>
                  </a:schemeClr>
                </a:solidFill>
                <a:latin typeface="+mn-lt"/>
                <a:ea typeface="Calibri"/>
                <a:cs typeface="Segoe UI" panose="020B0502040204020203" pitchFamily="34" charset="0"/>
              </a:rPr>
              <a:t>Расширяет возможности государственных органов самостоятельно выявлять аналитические инсайты на основе данных для целей планирования, операционной деятельности и предоставления госуслуг, предоставляя госслужащим доступ к широкому спектру часто используемых административных данных.</a:t>
            </a:r>
          </a:p>
          <a:p>
            <a:pPr marL="0" indent="0">
              <a:lnSpc>
                <a:spcPct val="110000"/>
              </a:lnSpc>
              <a:buFont typeface="Arial" panose="020B0604020202020204" pitchFamily="34" charset="0"/>
              <a:buNone/>
            </a:pPr>
            <a:r>
              <a:rPr lang="ru-RU" sz="1800" dirty="0">
                <a:solidFill>
                  <a:schemeClr val="accent3">
                    <a:lumMod val="50000"/>
                  </a:schemeClr>
                </a:solidFill>
                <a:latin typeface="+mn-lt"/>
                <a:ea typeface="Calibri"/>
                <a:cs typeface="Segoe UI" panose="020B0502040204020203" pitchFamily="34" charset="0"/>
              </a:rPr>
              <a:t>DOS TC не хранит и не распространяет данные, собранные в соответствии со Статистическим актом.</a:t>
            </a:r>
            <a:endParaRPr lang="en-US" sz="1800" dirty="0">
              <a:solidFill>
                <a:schemeClr val="accent3">
                  <a:lumMod val="50000"/>
                </a:schemeClr>
              </a:solidFill>
              <a:latin typeface="+mn-lt"/>
              <a:ea typeface="Calibri"/>
              <a:cs typeface="Segoe UI" panose="020B0502040204020203" pitchFamily="34" charset="0"/>
            </a:endParaRPr>
          </a:p>
        </p:txBody>
      </p:sp>
      <p:grpSp>
        <p:nvGrpSpPr>
          <p:cNvPr id="14" name="Group 13">
            <a:extLst>
              <a:ext uri="{FF2B5EF4-FFF2-40B4-BE49-F238E27FC236}">
                <a16:creationId xmlns:a16="http://schemas.microsoft.com/office/drawing/2014/main" id="{6ACAD56D-9761-DB96-38EA-E7A8EFE2F8AA}"/>
              </a:ext>
            </a:extLst>
          </p:cNvPr>
          <p:cNvGrpSpPr/>
          <p:nvPr/>
        </p:nvGrpSpPr>
        <p:grpSpPr>
          <a:xfrm>
            <a:off x="889869" y="2395186"/>
            <a:ext cx="4891139" cy="3024019"/>
            <a:chOff x="1089531" y="1940456"/>
            <a:chExt cx="4891139" cy="3024019"/>
          </a:xfrm>
        </p:grpSpPr>
        <p:pic>
          <p:nvPicPr>
            <p:cNvPr id="5" name="Graphic 4" descr="Court outline">
              <a:extLst>
                <a:ext uri="{FF2B5EF4-FFF2-40B4-BE49-F238E27FC236}">
                  <a16:creationId xmlns:a16="http://schemas.microsoft.com/office/drawing/2014/main" id="{B76A0CCB-AA49-E86F-66A0-E6239282E7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9531" y="1940456"/>
              <a:ext cx="825555" cy="825555"/>
            </a:xfrm>
            <a:prstGeom prst="rect">
              <a:avLst/>
            </a:prstGeom>
          </p:spPr>
        </p:pic>
        <p:sp>
          <p:nvSpPr>
            <p:cNvPr id="6" name="Content Placeholder 3">
              <a:extLst>
                <a:ext uri="{FF2B5EF4-FFF2-40B4-BE49-F238E27FC236}">
                  <a16:creationId xmlns:a16="http://schemas.microsoft.com/office/drawing/2014/main" id="{E494E9A6-0A37-CCF2-A787-2F96E47CC8F0}"/>
                </a:ext>
              </a:extLst>
            </p:cNvPr>
            <p:cNvSpPr txBox="1">
              <a:spLocks/>
            </p:cNvSpPr>
            <p:nvPr/>
          </p:nvSpPr>
          <p:spPr>
            <a:xfrm>
              <a:off x="1089531" y="2761948"/>
              <a:ext cx="4692355" cy="2202527"/>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ru-RU" sz="1800" dirty="0">
                  <a:solidFill>
                    <a:schemeClr val="accent3">
                      <a:lumMod val="50000"/>
                    </a:schemeClr>
                  </a:solidFill>
                  <a:latin typeface="+mn-lt"/>
                  <a:ea typeface="Calibri"/>
                  <a:cs typeface="Segoe UI" panose="020B0502040204020203" pitchFamily="34" charset="0"/>
                </a:rPr>
                <a:t>Обеспечивает возможность обмена данными внутри государственного сектора для разработки государственной политики и предоставления госуслуг, при этом устанавливает строгие меры защиты, включая уголовную ответственность для госслужащих за неправомерное использование данных или их раскрытие без разрешения, включая несанкционированную повторную идентификацию обезличенных данных</a:t>
              </a:r>
              <a:endParaRPr lang="en-US" sz="1800" dirty="0">
                <a:solidFill>
                  <a:schemeClr val="accent3">
                    <a:lumMod val="50000"/>
                  </a:schemeClr>
                </a:solidFill>
                <a:latin typeface="+mn-lt"/>
                <a:ea typeface="Calibri"/>
                <a:cs typeface="Segoe UI" panose="020B0502040204020203" pitchFamily="34" charset="0"/>
              </a:endParaRPr>
            </a:p>
          </p:txBody>
        </p:sp>
        <p:sp>
          <p:nvSpPr>
            <p:cNvPr id="7" name="Content Placeholder 3">
              <a:extLst>
                <a:ext uri="{FF2B5EF4-FFF2-40B4-BE49-F238E27FC236}">
                  <a16:creationId xmlns:a16="http://schemas.microsoft.com/office/drawing/2014/main" id="{71714703-A28D-D7CD-1599-C45ACE3C9FB3}"/>
                </a:ext>
              </a:extLst>
            </p:cNvPr>
            <p:cNvSpPr txBox="1">
              <a:spLocks/>
            </p:cNvSpPr>
            <p:nvPr/>
          </p:nvSpPr>
          <p:spPr>
            <a:xfrm>
              <a:off x="1632946" y="1992877"/>
              <a:ext cx="4347724" cy="6058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SemiBold"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Display"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ru-RU" sz="1400" dirty="0">
                  <a:solidFill>
                    <a:schemeClr val="accent3">
                      <a:lumMod val="50000"/>
                    </a:schemeClr>
                  </a:solidFill>
                  <a:ea typeface="Calibri"/>
                  <a:cs typeface="Segoe UI Semibold" panose="020B0702040204020203" pitchFamily="34" charset="0"/>
                </a:rPr>
                <a:t>Закон о государственном управлении публичного сектора 2018 года (PSGA)</a:t>
              </a:r>
              <a:endParaRPr lang="en-US" sz="1400" dirty="0">
                <a:solidFill>
                  <a:schemeClr val="accent3">
                    <a:lumMod val="50000"/>
                  </a:schemeClr>
                </a:solidFill>
                <a:ea typeface="Calibri"/>
                <a:cs typeface="Segoe UI Semibold" panose="020B0702040204020203" pitchFamily="34" charset="0"/>
              </a:endParaRPr>
            </a:p>
          </p:txBody>
        </p:sp>
      </p:grpSp>
      <p:pic>
        <p:nvPicPr>
          <p:cNvPr id="8" name="Picture 7" descr="A logo with a black background&#10;&#10;Description automatically generated">
            <a:extLst>
              <a:ext uri="{FF2B5EF4-FFF2-40B4-BE49-F238E27FC236}">
                <a16:creationId xmlns:a16="http://schemas.microsoft.com/office/drawing/2014/main" id="{ECEBC668-679A-1C74-0709-E37A1E89CE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5301" y="2658288"/>
            <a:ext cx="1425891" cy="661594"/>
          </a:xfrm>
          <a:prstGeom prst="rect">
            <a:avLst/>
          </a:prstGeom>
        </p:spPr>
      </p:pic>
      <p:sp>
        <p:nvSpPr>
          <p:cNvPr id="9" name="TextBox 8">
            <a:extLst>
              <a:ext uri="{FF2B5EF4-FFF2-40B4-BE49-F238E27FC236}">
                <a16:creationId xmlns:a16="http://schemas.microsoft.com/office/drawing/2014/main" id="{9D2AAEE0-376A-1C33-1B60-B22646E4EB8B}"/>
              </a:ext>
            </a:extLst>
          </p:cNvPr>
          <p:cNvSpPr txBox="1"/>
          <p:nvPr/>
        </p:nvSpPr>
        <p:spPr>
          <a:xfrm>
            <a:off x="7917808" y="2500653"/>
            <a:ext cx="4089953" cy="923330"/>
          </a:xfrm>
          <a:prstGeom prst="rect">
            <a:avLst/>
          </a:prstGeom>
          <a:noFill/>
        </p:spPr>
        <p:txBody>
          <a:bodyPr wrap="square">
            <a:spAutoFit/>
          </a:bodyPr>
          <a:lstStyle/>
          <a:p>
            <a:r>
              <a:rPr lang="ru-RU" sz="1800" b="1" i="0" u="none" strike="noStrike" baseline="0" dirty="0">
                <a:solidFill>
                  <a:schemeClr val="accent3">
                    <a:lumMod val="50000"/>
                  </a:schemeClr>
                </a:solidFill>
                <a:latin typeface="Aptos SemiBold" panose="020B0004020202020204" pitchFamily="34" charset="0"/>
                <a:ea typeface="Calibri"/>
                <a:cs typeface="Segoe UI Semibold" panose="020B0702040204020203" pitchFamily="34" charset="0"/>
              </a:rPr>
              <a:t>Доверенный центр по данным о физических лицах и предприятиях при DOS (DOS TC)</a:t>
            </a:r>
            <a:endParaRPr lang="en-SG" dirty="0">
              <a:solidFill>
                <a:schemeClr val="accent3">
                  <a:lumMod val="50000"/>
                </a:schemeClr>
              </a:solidFill>
              <a:latin typeface="Aptos SemiBold" panose="020B0004020202020204" pitchFamily="34" charset="0"/>
              <a:cs typeface="Segoe UI Semibold" panose="020B0702040204020203" pitchFamily="34" charset="0"/>
            </a:endParaRPr>
          </a:p>
        </p:txBody>
      </p:sp>
      <p:sp>
        <p:nvSpPr>
          <p:cNvPr id="13" name="Rectangle 12">
            <a:extLst>
              <a:ext uri="{FF2B5EF4-FFF2-40B4-BE49-F238E27FC236}">
                <a16:creationId xmlns:a16="http://schemas.microsoft.com/office/drawing/2014/main" id="{71C81434-9BB6-0447-AF89-66DB02CFEAD3}"/>
              </a:ext>
            </a:extLst>
          </p:cNvPr>
          <p:cNvSpPr/>
          <p:nvPr/>
        </p:nvSpPr>
        <p:spPr>
          <a:xfrm>
            <a:off x="580914" y="1945462"/>
            <a:ext cx="5399756" cy="4051931"/>
          </a:xfrm>
          <a:prstGeom prst="rect">
            <a:avLst/>
          </a:prstGeom>
          <a:noFill/>
          <a:ln w="28575">
            <a:solidFill>
              <a:srgbClr val="0A2D7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5" name="Title 1">
            <a:extLst>
              <a:ext uri="{FF2B5EF4-FFF2-40B4-BE49-F238E27FC236}">
                <a16:creationId xmlns:a16="http://schemas.microsoft.com/office/drawing/2014/main" id="{59F95689-6A04-80CC-858D-015CE0D7C416}"/>
              </a:ext>
            </a:extLst>
          </p:cNvPr>
          <p:cNvSpPr txBox="1">
            <a:spLocks/>
          </p:cNvSpPr>
          <p:nvPr/>
        </p:nvSpPr>
        <p:spPr>
          <a:xfrm>
            <a:off x="557213" y="-231387"/>
            <a:ext cx="116347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gradFill>
                  <a:gsLst>
                    <a:gs pos="0">
                      <a:schemeClr val="accent2"/>
                    </a:gs>
                    <a:gs pos="100000">
                      <a:schemeClr val="tx2"/>
                    </a:gs>
                    <a:gs pos="66000">
                      <a:schemeClr val="accent1"/>
                    </a:gs>
                  </a:gsLst>
                  <a:lin ang="0" scaled="1"/>
                </a:gradFill>
                <a:latin typeface="Aptos ExtraBold" panose="020B0004020202020204" pitchFamily="34" charset="0"/>
                <a:ea typeface="+mj-ea"/>
                <a:cs typeface="+mj-cs"/>
              </a:defRPr>
            </a:lvl1pPr>
          </a:lstStyle>
          <a:p>
            <a:r>
              <a:rPr lang="ru-RU" dirty="0"/>
              <a:t>Удовлетворение потребностей всего государственного сектора</a:t>
            </a:r>
            <a:endParaRPr lang="en-SG" dirty="0"/>
          </a:p>
        </p:txBody>
      </p:sp>
    </p:spTree>
    <p:extLst>
      <p:ext uri="{BB962C8B-B14F-4D97-AF65-F5344CB8AC3E}">
        <p14:creationId xmlns:p14="http://schemas.microsoft.com/office/powerpoint/2010/main" val="301711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A8B44-45D5-21C6-94A4-F9ADB1B6D4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B4314-F997-FE51-D462-3FC5B409C864}"/>
              </a:ext>
            </a:extLst>
          </p:cNvPr>
          <p:cNvSpPr>
            <a:spLocks noGrp="1"/>
          </p:cNvSpPr>
          <p:nvPr>
            <p:ph type="title"/>
          </p:nvPr>
        </p:nvSpPr>
        <p:spPr>
          <a:xfrm>
            <a:off x="557157" y="114300"/>
            <a:ext cx="11480649" cy="1325563"/>
          </a:xfrm>
        </p:spPr>
        <p:txBody>
          <a:bodyPr>
            <a:normAutofit/>
          </a:bodyPr>
          <a:lstStyle/>
          <a:p>
            <a:r>
              <a:rPr lang="ru-RU" sz="3000" dirty="0"/>
              <a:t>Роль DOS в системе данных государственного сектора</a:t>
            </a:r>
            <a:endParaRPr lang="en-SG" sz="3000" dirty="0"/>
          </a:p>
        </p:txBody>
      </p:sp>
      <p:pic>
        <p:nvPicPr>
          <p:cNvPr id="4" name="Picture 3" descr="A diagram of a government policy&#10;&#10;AI-generated content may be incorrect.">
            <a:extLst>
              <a:ext uri="{FF2B5EF4-FFF2-40B4-BE49-F238E27FC236}">
                <a16:creationId xmlns:a16="http://schemas.microsoft.com/office/drawing/2014/main" id="{6740807B-3E21-BFC4-4F25-4B57ECA410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556" y="1018033"/>
            <a:ext cx="9857849" cy="5725667"/>
          </a:xfrm>
          <a:prstGeom prst="rect">
            <a:avLst/>
          </a:prstGeom>
        </p:spPr>
      </p:pic>
      <p:pic>
        <p:nvPicPr>
          <p:cNvPr id="7" name="Picture 6">
            <a:extLst>
              <a:ext uri="{FF2B5EF4-FFF2-40B4-BE49-F238E27FC236}">
                <a16:creationId xmlns:a16="http://schemas.microsoft.com/office/drawing/2014/main" id="{9DE66EDA-AAFC-C25C-DCCF-72E5D00EBC35}"/>
              </a:ext>
            </a:extLst>
          </p:cNvPr>
          <p:cNvPicPr>
            <a:picLocks noChangeAspect="1"/>
          </p:cNvPicPr>
          <p:nvPr/>
        </p:nvPicPr>
        <p:blipFill>
          <a:blip r:embed="rId4"/>
          <a:stretch>
            <a:fillRect/>
          </a:stretch>
        </p:blipFill>
        <p:spPr>
          <a:xfrm>
            <a:off x="8270557" y="3869436"/>
            <a:ext cx="1140535" cy="553974"/>
          </a:xfrm>
          <a:prstGeom prst="rect">
            <a:avLst/>
          </a:prstGeom>
        </p:spPr>
      </p:pic>
      <p:sp>
        <p:nvSpPr>
          <p:cNvPr id="3" name="TextBox 2">
            <a:extLst>
              <a:ext uri="{FF2B5EF4-FFF2-40B4-BE49-F238E27FC236}">
                <a16:creationId xmlns:a16="http://schemas.microsoft.com/office/drawing/2014/main" id="{6A5EEA24-ACB3-4F86-BAA3-0BE90D9EA483}"/>
              </a:ext>
            </a:extLst>
          </p:cNvPr>
          <p:cNvSpPr txBox="1"/>
          <p:nvPr/>
        </p:nvSpPr>
        <p:spPr>
          <a:xfrm>
            <a:off x="1534020" y="1439863"/>
            <a:ext cx="1217889" cy="830997"/>
          </a:xfrm>
          <a:prstGeom prst="rect">
            <a:avLst/>
          </a:prstGeom>
          <a:solidFill>
            <a:srgbClr val="7DA1D5"/>
          </a:solidFill>
        </p:spPr>
        <p:txBody>
          <a:bodyPr wrap="square" rtlCol="0">
            <a:spAutoFit/>
          </a:bodyPr>
          <a:lstStyle/>
          <a:p>
            <a:r>
              <a:rPr lang="ru-RU" sz="1200" dirty="0">
                <a:solidFill>
                  <a:schemeClr val="bg1"/>
                </a:solidFill>
                <a:effectLst/>
              </a:rPr>
              <a:t>Платформы и программы для обществен</a:t>
            </a:r>
          </a:p>
          <a:p>
            <a:r>
              <a:rPr lang="ru-RU" sz="1200" dirty="0" err="1">
                <a:solidFill>
                  <a:schemeClr val="bg1"/>
                </a:solidFill>
                <a:effectLst/>
              </a:rPr>
              <a:t>ности</a:t>
            </a:r>
            <a:endParaRPr lang="ru-RU" sz="1200" dirty="0">
              <a:solidFill>
                <a:schemeClr val="bg1"/>
              </a:solidFill>
              <a:effectLst/>
            </a:endParaRPr>
          </a:p>
        </p:txBody>
      </p:sp>
      <p:sp>
        <p:nvSpPr>
          <p:cNvPr id="6" name="TextBox 5">
            <a:extLst>
              <a:ext uri="{FF2B5EF4-FFF2-40B4-BE49-F238E27FC236}">
                <a16:creationId xmlns:a16="http://schemas.microsoft.com/office/drawing/2014/main" id="{12FBC7E5-AE10-452A-B089-B231FBD0BFBD}"/>
              </a:ext>
            </a:extLst>
          </p:cNvPr>
          <p:cNvSpPr txBox="1"/>
          <p:nvPr/>
        </p:nvSpPr>
        <p:spPr>
          <a:xfrm>
            <a:off x="2628128" y="2872305"/>
            <a:ext cx="3669352" cy="461665"/>
          </a:xfrm>
          <a:prstGeom prst="rect">
            <a:avLst/>
          </a:prstGeom>
          <a:solidFill>
            <a:srgbClr val="195CA4"/>
          </a:solidFill>
        </p:spPr>
        <p:txBody>
          <a:bodyPr wrap="square" rtlCol="0">
            <a:spAutoFit/>
          </a:bodyPr>
          <a:lstStyle/>
          <a:p>
            <a:r>
              <a:rPr lang="ru-RU" sz="1200" dirty="0">
                <a:solidFill>
                  <a:schemeClr val="bg1"/>
                </a:solidFill>
                <a:effectLst/>
              </a:rPr>
              <a:t>Национальные статистические индикаторы</a:t>
            </a:r>
          </a:p>
          <a:p>
            <a:r>
              <a:rPr lang="ru-RU" sz="1200" dirty="0">
                <a:solidFill>
                  <a:schemeClr val="bg1"/>
                </a:solidFill>
                <a:effectLst/>
              </a:rPr>
              <a:t>Статистическая поддержка анализа ведомств</a:t>
            </a:r>
          </a:p>
        </p:txBody>
      </p:sp>
      <p:sp>
        <p:nvSpPr>
          <p:cNvPr id="8" name="TextBox 7">
            <a:extLst>
              <a:ext uri="{FF2B5EF4-FFF2-40B4-BE49-F238E27FC236}">
                <a16:creationId xmlns:a16="http://schemas.microsoft.com/office/drawing/2014/main" id="{2D3A619C-BF13-4E62-8450-1C50F7863430}"/>
              </a:ext>
            </a:extLst>
          </p:cNvPr>
          <p:cNvSpPr txBox="1"/>
          <p:nvPr/>
        </p:nvSpPr>
        <p:spPr>
          <a:xfrm>
            <a:off x="2086768" y="3768616"/>
            <a:ext cx="3669352" cy="646331"/>
          </a:xfrm>
          <a:prstGeom prst="rect">
            <a:avLst/>
          </a:prstGeom>
          <a:solidFill>
            <a:srgbClr val="7DA1D5"/>
          </a:solidFill>
        </p:spPr>
        <p:txBody>
          <a:bodyPr wrap="square" rtlCol="0">
            <a:spAutoFit/>
          </a:bodyPr>
          <a:lstStyle/>
          <a:p>
            <a:r>
              <a:rPr lang="ru-RU" sz="1200" dirty="0">
                <a:solidFill>
                  <a:schemeClr val="bg1"/>
                </a:solidFill>
                <a:effectLst/>
              </a:rPr>
              <a:t>Интегрированные базы данных для законодательно защищённых и незащищённых административных и опросных данных</a:t>
            </a:r>
          </a:p>
        </p:txBody>
      </p:sp>
      <p:sp>
        <p:nvSpPr>
          <p:cNvPr id="9" name="TextBox 8">
            <a:extLst>
              <a:ext uri="{FF2B5EF4-FFF2-40B4-BE49-F238E27FC236}">
                <a16:creationId xmlns:a16="http://schemas.microsoft.com/office/drawing/2014/main" id="{1C3E5375-9C24-4D7C-B7D4-A9B11B28DE83}"/>
              </a:ext>
            </a:extLst>
          </p:cNvPr>
          <p:cNvSpPr txBox="1"/>
          <p:nvPr/>
        </p:nvSpPr>
        <p:spPr>
          <a:xfrm>
            <a:off x="2933555" y="4751818"/>
            <a:ext cx="1908412" cy="830997"/>
          </a:xfrm>
          <a:prstGeom prst="rect">
            <a:avLst/>
          </a:prstGeom>
          <a:solidFill>
            <a:srgbClr val="7DA1D5"/>
          </a:solidFill>
        </p:spPr>
        <p:txBody>
          <a:bodyPr wrap="square" rtlCol="0">
            <a:spAutoFit/>
          </a:bodyPr>
          <a:lstStyle/>
          <a:p>
            <a:r>
              <a:rPr lang="ru-RU" sz="1200" dirty="0">
                <a:solidFill>
                  <a:schemeClr val="bg1"/>
                </a:solidFill>
                <a:effectLst/>
              </a:rPr>
              <a:t>Интегрированные базы данных: физлица / домохозяйства / бизнес / компании</a:t>
            </a:r>
          </a:p>
        </p:txBody>
      </p:sp>
      <p:sp>
        <p:nvSpPr>
          <p:cNvPr id="10" name="TextBox 9">
            <a:extLst>
              <a:ext uri="{FF2B5EF4-FFF2-40B4-BE49-F238E27FC236}">
                <a16:creationId xmlns:a16="http://schemas.microsoft.com/office/drawing/2014/main" id="{0046AC47-9B57-4473-9642-C99EA6368CDB}"/>
              </a:ext>
            </a:extLst>
          </p:cNvPr>
          <p:cNvSpPr txBox="1"/>
          <p:nvPr/>
        </p:nvSpPr>
        <p:spPr>
          <a:xfrm>
            <a:off x="1898786" y="5839967"/>
            <a:ext cx="1050326" cy="400110"/>
          </a:xfrm>
          <a:prstGeom prst="rect">
            <a:avLst/>
          </a:prstGeom>
          <a:solidFill>
            <a:srgbClr val="7DA1D5"/>
          </a:solidFill>
        </p:spPr>
        <p:txBody>
          <a:bodyPr wrap="square">
            <a:spAutoFit/>
          </a:bodyPr>
          <a:lstStyle/>
          <a:p>
            <a:r>
              <a:rPr lang="ru-RU" sz="1000" dirty="0">
                <a:solidFill>
                  <a:schemeClr val="bg1"/>
                </a:solidFill>
                <a:effectLst/>
              </a:rPr>
              <a:t>Административные данные</a:t>
            </a:r>
          </a:p>
        </p:txBody>
      </p:sp>
      <p:sp>
        <p:nvSpPr>
          <p:cNvPr id="12" name="TextBox 11">
            <a:extLst>
              <a:ext uri="{FF2B5EF4-FFF2-40B4-BE49-F238E27FC236}">
                <a16:creationId xmlns:a16="http://schemas.microsoft.com/office/drawing/2014/main" id="{5CEA0DA2-0239-4CDB-836E-05ECFC5643BF}"/>
              </a:ext>
            </a:extLst>
          </p:cNvPr>
          <p:cNvSpPr txBox="1"/>
          <p:nvPr/>
        </p:nvSpPr>
        <p:spPr>
          <a:xfrm>
            <a:off x="4347754" y="5716856"/>
            <a:ext cx="1748246" cy="553998"/>
          </a:xfrm>
          <a:prstGeom prst="rect">
            <a:avLst/>
          </a:prstGeom>
          <a:solidFill>
            <a:srgbClr val="7DA1D5"/>
          </a:solidFill>
        </p:spPr>
        <p:txBody>
          <a:bodyPr wrap="square">
            <a:spAutoFit/>
          </a:bodyPr>
          <a:lstStyle/>
          <a:p>
            <a:r>
              <a:rPr lang="ru-RU" sz="1000" dirty="0">
                <a:solidFill>
                  <a:schemeClr val="bg1"/>
                </a:solidFill>
                <a:effectLst/>
              </a:rPr>
              <a:t>Подразделения исследований и статистики и другие ведомства</a:t>
            </a:r>
          </a:p>
        </p:txBody>
      </p:sp>
      <p:sp>
        <p:nvSpPr>
          <p:cNvPr id="14" name="TextBox 13">
            <a:extLst>
              <a:ext uri="{FF2B5EF4-FFF2-40B4-BE49-F238E27FC236}">
                <a16:creationId xmlns:a16="http://schemas.microsoft.com/office/drawing/2014/main" id="{372326A9-E1B2-4F8C-A535-EEBC4BCF131A}"/>
              </a:ext>
            </a:extLst>
          </p:cNvPr>
          <p:cNvSpPr txBox="1"/>
          <p:nvPr/>
        </p:nvSpPr>
        <p:spPr>
          <a:xfrm>
            <a:off x="6621786" y="2733805"/>
            <a:ext cx="4438076" cy="738664"/>
          </a:xfrm>
          <a:prstGeom prst="rect">
            <a:avLst/>
          </a:prstGeom>
          <a:solidFill>
            <a:srgbClr val="243470"/>
          </a:solidFill>
        </p:spPr>
        <p:txBody>
          <a:bodyPr wrap="square">
            <a:spAutoFit/>
          </a:bodyPr>
          <a:lstStyle/>
          <a:p>
            <a:r>
              <a:rPr lang="ru-RU" sz="1400" dirty="0">
                <a:solidFill>
                  <a:schemeClr val="bg1"/>
                </a:solidFill>
                <a:effectLst/>
              </a:rPr>
              <a:t>Подразделение государственных данных: контролирует политику в отношении государственных данных</a:t>
            </a:r>
          </a:p>
        </p:txBody>
      </p:sp>
      <p:sp>
        <p:nvSpPr>
          <p:cNvPr id="16" name="TextBox 15">
            <a:extLst>
              <a:ext uri="{FF2B5EF4-FFF2-40B4-BE49-F238E27FC236}">
                <a16:creationId xmlns:a16="http://schemas.microsoft.com/office/drawing/2014/main" id="{29A6C864-7A86-46F7-B2A6-334ACFB286D6}"/>
              </a:ext>
            </a:extLst>
          </p:cNvPr>
          <p:cNvSpPr txBox="1"/>
          <p:nvPr/>
        </p:nvSpPr>
        <p:spPr>
          <a:xfrm>
            <a:off x="7274809" y="3522395"/>
            <a:ext cx="3472543" cy="246221"/>
          </a:xfrm>
          <a:prstGeom prst="rect">
            <a:avLst/>
          </a:prstGeom>
          <a:solidFill>
            <a:srgbClr val="195CA4"/>
          </a:solidFill>
        </p:spPr>
        <p:txBody>
          <a:bodyPr wrap="square">
            <a:spAutoFit/>
          </a:bodyPr>
          <a:lstStyle/>
          <a:p>
            <a:r>
              <a:rPr lang="ru-RU" sz="1000" dirty="0">
                <a:solidFill>
                  <a:schemeClr val="bg1"/>
                </a:solidFill>
                <a:effectLst/>
              </a:rPr>
              <a:t>Обмен данными с государственными органами</a:t>
            </a:r>
          </a:p>
        </p:txBody>
      </p:sp>
      <p:sp>
        <p:nvSpPr>
          <p:cNvPr id="18" name="TextBox 17">
            <a:extLst>
              <a:ext uri="{FF2B5EF4-FFF2-40B4-BE49-F238E27FC236}">
                <a16:creationId xmlns:a16="http://schemas.microsoft.com/office/drawing/2014/main" id="{2EA7FD12-18CF-454A-AE8B-5A3D3B18306E}"/>
              </a:ext>
            </a:extLst>
          </p:cNvPr>
          <p:cNvSpPr txBox="1"/>
          <p:nvPr/>
        </p:nvSpPr>
        <p:spPr>
          <a:xfrm>
            <a:off x="6740320" y="4736429"/>
            <a:ext cx="1068977" cy="584775"/>
          </a:xfrm>
          <a:prstGeom prst="rect">
            <a:avLst/>
          </a:prstGeom>
          <a:solidFill>
            <a:srgbClr val="7DA1D5"/>
          </a:solidFill>
        </p:spPr>
        <p:txBody>
          <a:bodyPr wrap="square">
            <a:spAutoFit/>
          </a:bodyPr>
          <a:lstStyle/>
          <a:p>
            <a:r>
              <a:rPr lang="ru-RU" sz="800" dirty="0">
                <a:solidFill>
                  <a:schemeClr val="bg1"/>
                </a:solidFill>
                <a:effectLst/>
              </a:rPr>
              <a:t>Доверенный центр DOS (Индивидуальные и бизнес-данные)</a:t>
            </a:r>
          </a:p>
        </p:txBody>
      </p:sp>
      <p:sp>
        <p:nvSpPr>
          <p:cNvPr id="20" name="TextBox 19">
            <a:extLst>
              <a:ext uri="{FF2B5EF4-FFF2-40B4-BE49-F238E27FC236}">
                <a16:creationId xmlns:a16="http://schemas.microsoft.com/office/drawing/2014/main" id="{18A849F5-4F17-41C3-8802-60E2B185E1CA}"/>
              </a:ext>
            </a:extLst>
          </p:cNvPr>
          <p:cNvSpPr txBox="1"/>
          <p:nvPr/>
        </p:nvSpPr>
        <p:spPr>
          <a:xfrm>
            <a:off x="8440782" y="4729335"/>
            <a:ext cx="906896" cy="584775"/>
          </a:xfrm>
          <a:prstGeom prst="rect">
            <a:avLst/>
          </a:prstGeom>
          <a:solidFill>
            <a:srgbClr val="195CA4"/>
          </a:solidFill>
        </p:spPr>
        <p:txBody>
          <a:bodyPr wrap="square">
            <a:spAutoFit/>
          </a:bodyPr>
          <a:lstStyle/>
          <a:p>
            <a:r>
              <a:rPr lang="ru-RU" sz="800" dirty="0">
                <a:solidFill>
                  <a:schemeClr val="bg1"/>
                </a:solidFill>
                <a:effectLst/>
              </a:rPr>
              <a:t>Доверенный центр SLA (</a:t>
            </a:r>
            <a:r>
              <a:rPr lang="ru-RU" sz="800" dirty="0" err="1">
                <a:solidFill>
                  <a:schemeClr val="bg1"/>
                </a:solidFill>
                <a:effectLst/>
              </a:rPr>
              <a:t>Геопространственные</a:t>
            </a:r>
            <a:r>
              <a:rPr lang="ru-RU" sz="800" dirty="0">
                <a:solidFill>
                  <a:schemeClr val="bg1"/>
                </a:solidFill>
                <a:effectLst/>
              </a:rPr>
              <a:t> данные)</a:t>
            </a:r>
          </a:p>
        </p:txBody>
      </p:sp>
      <p:sp>
        <p:nvSpPr>
          <p:cNvPr id="22" name="TextBox 21">
            <a:extLst>
              <a:ext uri="{FF2B5EF4-FFF2-40B4-BE49-F238E27FC236}">
                <a16:creationId xmlns:a16="http://schemas.microsoft.com/office/drawing/2014/main" id="{61E68240-9A57-43A2-81CD-A47542A496BF}"/>
              </a:ext>
            </a:extLst>
          </p:cNvPr>
          <p:cNvSpPr txBox="1"/>
          <p:nvPr/>
        </p:nvSpPr>
        <p:spPr>
          <a:xfrm>
            <a:off x="9869731" y="4751818"/>
            <a:ext cx="906896" cy="584775"/>
          </a:xfrm>
          <a:prstGeom prst="rect">
            <a:avLst/>
          </a:prstGeom>
          <a:solidFill>
            <a:srgbClr val="195CA4"/>
          </a:solidFill>
        </p:spPr>
        <p:txBody>
          <a:bodyPr wrap="square">
            <a:spAutoFit/>
          </a:bodyPr>
          <a:lstStyle/>
          <a:p>
            <a:r>
              <a:rPr lang="ru-RU" sz="800" dirty="0">
                <a:solidFill>
                  <a:schemeClr val="bg1"/>
                </a:solidFill>
                <a:effectLst/>
              </a:rPr>
              <a:t>Доверенный центр </a:t>
            </a:r>
            <a:r>
              <a:rPr lang="ru-RU" sz="800" dirty="0" err="1">
                <a:solidFill>
                  <a:schemeClr val="bg1"/>
                </a:solidFill>
                <a:effectLst/>
              </a:rPr>
              <a:t>GovTech</a:t>
            </a:r>
            <a:r>
              <a:rPr lang="ru-RU" sz="800" dirty="0">
                <a:solidFill>
                  <a:schemeClr val="bg1"/>
                </a:solidFill>
                <a:effectLst/>
              </a:rPr>
              <a:t> (Данные с датчиков)</a:t>
            </a:r>
          </a:p>
        </p:txBody>
      </p:sp>
      <p:sp>
        <p:nvSpPr>
          <p:cNvPr id="24" name="TextBox 23">
            <a:extLst>
              <a:ext uri="{FF2B5EF4-FFF2-40B4-BE49-F238E27FC236}">
                <a16:creationId xmlns:a16="http://schemas.microsoft.com/office/drawing/2014/main" id="{39BE90A6-B279-4EB3-8555-DC977D4E97E0}"/>
              </a:ext>
            </a:extLst>
          </p:cNvPr>
          <p:cNvSpPr txBox="1"/>
          <p:nvPr/>
        </p:nvSpPr>
        <p:spPr>
          <a:xfrm>
            <a:off x="7927951" y="6073574"/>
            <a:ext cx="2166257" cy="246221"/>
          </a:xfrm>
          <a:prstGeom prst="rect">
            <a:avLst/>
          </a:prstGeom>
          <a:solidFill>
            <a:srgbClr val="195CA4"/>
          </a:solidFill>
        </p:spPr>
        <p:txBody>
          <a:bodyPr wrap="square">
            <a:spAutoFit/>
          </a:bodyPr>
          <a:lstStyle/>
          <a:p>
            <a:r>
              <a:rPr lang="ru-RU" sz="1000" dirty="0">
                <a:solidFill>
                  <a:schemeClr val="bg1"/>
                </a:solidFill>
                <a:effectLst/>
              </a:rPr>
              <a:t>Единые источники истины</a:t>
            </a:r>
          </a:p>
        </p:txBody>
      </p:sp>
      <p:sp>
        <p:nvSpPr>
          <p:cNvPr id="26" name="TextBox 25">
            <a:extLst>
              <a:ext uri="{FF2B5EF4-FFF2-40B4-BE49-F238E27FC236}">
                <a16:creationId xmlns:a16="http://schemas.microsoft.com/office/drawing/2014/main" id="{7129669D-D64A-41B6-A799-1203309E2230}"/>
              </a:ext>
            </a:extLst>
          </p:cNvPr>
          <p:cNvSpPr txBox="1"/>
          <p:nvPr/>
        </p:nvSpPr>
        <p:spPr>
          <a:xfrm>
            <a:off x="7143205" y="6304406"/>
            <a:ext cx="3341915" cy="307777"/>
          </a:xfrm>
          <a:prstGeom prst="rect">
            <a:avLst/>
          </a:prstGeom>
          <a:solidFill>
            <a:srgbClr val="243470"/>
          </a:solidFill>
        </p:spPr>
        <p:txBody>
          <a:bodyPr wrap="square">
            <a:spAutoFit/>
          </a:bodyPr>
          <a:lstStyle/>
          <a:p>
            <a:r>
              <a:rPr lang="ru-RU" sz="1400" dirty="0">
                <a:solidFill>
                  <a:schemeClr val="bg1"/>
                </a:solidFill>
                <a:effectLst/>
              </a:rPr>
              <a:t>Закон о государственном секторе</a:t>
            </a:r>
          </a:p>
        </p:txBody>
      </p:sp>
      <p:sp>
        <p:nvSpPr>
          <p:cNvPr id="28" name="TextBox 27">
            <a:extLst>
              <a:ext uri="{FF2B5EF4-FFF2-40B4-BE49-F238E27FC236}">
                <a16:creationId xmlns:a16="http://schemas.microsoft.com/office/drawing/2014/main" id="{81FE6340-DC3A-4FA1-A9B5-107AEFA8C690}"/>
              </a:ext>
            </a:extLst>
          </p:cNvPr>
          <p:cNvSpPr txBox="1"/>
          <p:nvPr/>
        </p:nvSpPr>
        <p:spPr>
          <a:xfrm>
            <a:off x="2751909" y="6349055"/>
            <a:ext cx="2465606" cy="307777"/>
          </a:xfrm>
          <a:prstGeom prst="rect">
            <a:avLst/>
          </a:prstGeom>
          <a:solidFill>
            <a:srgbClr val="195CA4"/>
          </a:solidFill>
        </p:spPr>
        <p:txBody>
          <a:bodyPr wrap="square">
            <a:spAutoFit/>
          </a:bodyPr>
          <a:lstStyle/>
          <a:p>
            <a:r>
              <a:rPr lang="ru-RU" sz="1400" dirty="0">
                <a:solidFill>
                  <a:schemeClr val="bg1"/>
                </a:solidFill>
                <a:effectLst/>
              </a:rPr>
              <a:t>Закон о статистике</a:t>
            </a:r>
          </a:p>
        </p:txBody>
      </p:sp>
      <p:sp>
        <p:nvSpPr>
          <p:cNvPr id="5" name="TextBox 4">
            <a:extLst>
              <a:ext uri="{FF2B5EF4-FFF2-40B4-BE49-F238E27FC236}">
                <a16:creationId xmlns:a16="http://schemas.microsoft.com/office/drawing/2014/main" id="{0935199B-B506-44B1-BC95-D2B95B69CD7A}"/>
              </a:ext>
            </a:extLst>
          </p:cNvPr>
          <p:cNvSpPr txBox="1"/>
          <p:nvPr/>
        </p:nvSpPr>
        <p:spPr>
          <a:xfrm>
            <a:off x="7927951" y="1104761"/>
            <a:ext cx="2906009" cy="307777"/>
          </a:xfrm>
          <a:prstGeom prst="rect">
            <a:avLst/>
          </a:prstGeom>
          <a:solidFill>
            <a:srgbClr val="243470"/>
          </a:solidFill>
        </p:spPr>
        <p:txBody>
          <a:bodyPr wrap="square" rtlCol="0">
            <a:spAutoFit/>
          </a:bodyPr>
          <a:lstStyle/>
          <a:p>
            <a:r>
              <a:rPr lang="ru-RU" sz="1400" dirty="0">
                <a:solidFill>
                  <a:schemeClr val="bg1"/>
                </a:solidFill>
              </a:rPr>
              <a:t>другие государственные органы</a:t>
            </a:r>
          </a:p>
        </p:txBody>
      </p:sp>
    </p:spTree>
    <p:extLst>
      <p:ext uri="{BB962C8B-B14F-4D97-AF65-F5344CB8AC3E}">
        <p14:creationId xmlns:p14="http://schemas.microsoft.com/office/powerpoint/2010/main" val="7467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8A600-3E86-7A3B-EFDB-DBBD142DE99E}"/>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4C70E342-9AFF-BC88-AAC1-9599423B805D}"/>
              </a:ext>
            </a:extLst>
          </p:cNvPr>
          <p:cNvGrpSpPr/>
          <p:nvPr/>
        </p:nvGrpSpPr>
        <p:grpSpPr>
          <a:xfrm>
            <a:off x="903280" y="1892892"/>
            <a:ext cx="2880000" cy="2848079"/>
            <a:chOff x="4394200" y="2019300"/>
            <a:chExt cx="2565400" cy="2565400"/>
          </a:xfrm>
        </p:grpSpPr>
        <p:sp>
          <p:nvSpPr>
            <p:cNvPr id="6" name="Oval 5">
              <a:extLst>
                <a:ext uri="{FF2B5EF4-FFF2-40B4-BE49-F238E27FC236}">
                  <a16:creationId xmlns:a16="http://schemas.microsoft.com/office/drawing/2014/main" id="{DFF465AF-E091-3B18-5A1C-C950BE4CA91B}"/>
                </a:ext>
              </a:extLst>
            </p:cNvPr>
            <p:cNvSpPr/>
            <p:nvPr/>
          </p:nvSpPr>
          <p:spPr>
            <a:xfrm>
              <a:off x="4394200" y="2019300"/>
              <a:ext cx="2565400" cy="2565400"/>
            </a:xfrm>
            <a:prstGeom prst="ellipse">
              <a:avLst/>
            </a:prstGeom>
            <a:solidFill>
              <a:schemeClr val="accent3">
                <a:lumMod val="20000"/>
                <a:lumOff val="80000"/>
                <a:alpha val="5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7" name="Picture 6">
              <a:extLst>
                <a:ext uri="{FF2B5EF4-FFF2-40B4-BE49-F238E27FC236}">
                  <a16:creationId xmlns:a16="http://schemas.microsoft.com/office/drawing/2014/main" id="{8F4B17C4-BA08-2340-73BD-62CA8B52AF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p:spPr>
        </p:pic>
      </p:grpSp>
      <p:sp>
        <p:nvSpPr>
          <p:cNvPr id="8" name="TextBox 7">
            <a:extLst>
              <a:ext uri="{FF2B5EF4-FFF2-40B4-BE49-F238E27FC236}">
                <a16:creationId xmlns:a16="http://schemas.microsoft.com/office/drawing/2014/main" id="{43AF84A8-41EC-39BC-27C4-07DD4CFA1C71}"/>
              </a:ext>
            </a:extLst>
          </p:cNvPr>
          <p:cNvSpPr txBox="1"/>
          <p:nvPr/>
        </p:nvSpPr>
        <p:spPr>
          <a:xfrm>
            <a:off x="4116544" y="2213282"/>
            <a:ext cx="7620344" cy="2739211"/>
          </a:xfrm>
          <a:prstGeom prst="rect">
            <a:avLst/>
          </a:prstGeom>
          <a:noFill/>
        </p:spPr>
        <p:txBody>
          <a:bodyPr wrap="square" rtlCol="0">
            <a:spAutoFit/>
          </a:bodyPr>
          <a:lstStyle/>
          <a:p>
            <a:pPr marL="342891" indent="-342891">
              <a:spcAft>
                <a:spcPts val="1200"/>
              </a:spcAft>
              <a:buFont typeface="Arial" panose="020B0604020202020204" pitchFamily="34" charset="0"/>
              <a:buChar char="•"/>
            </a:pPr>
            <a:r>
              <a:rPr lang="ru-RU" sz="2400" b="1" dirty="0">
                <a:solidFill>
                  <a:schemeClr val="accent3">
                    <a:lumMod val="50000"/>
                  </a:schemeClr>
                </a:solidFill>
              </a:rPr>
              <a:t>Национальное статистическое ведомство (NSO) Сингапура</a:t>
            </a:r>
          </a:p>
          <a:p>
            <a:pPr marL="342891" indent="-342891">
              <a:spcAft>
                <a:spcPts val="1200"/>
              </a:spcAft>
              <a:buFont typeface="Arial" panose="020B0604020202020204" pitchFamily="34" charset="0"/>
              <a:buChar char="•"/>
            </a:pPr>
            <a:r>
              <a:rPr lang="ru-RU" sz="2400" b="1" dirty="0">
                <a:solidFill>
                  <a:schemeClr val="accent3">
                    <a:lumMod val="50000"/>
                  </a:schemeClr>
                </a:solidFill>
              </a:rPr>
              <a:t>Национальный статистический координатор в соответствии со Статистическим актом 1973 года</a:t>
            </a:r>
          </a:p>
          <a:p>
            <a:pPr>
              <a:spcAft>
                <a:spcPts val="1200"/>
              </a:spcAft>
            </a:pPr>
            <a:r>
              <a:rPr lang="ru-RU" sz="2400" dirty="0">
                <a:solidFill>
                  <a:schemeClr val="accent3">
                    <a:lumMod val="50000"/>
                  </a:schemeClr>
                </a:solidFill>
              </a:rPr>
              <a:t>	</a:t>
            </a:r>
            <a:r>
              <a:rPr lang="ru-RU" sz="1600" dirty="0">
                <a:solidFill>
                  <a:schemeClr val="accent3">
                    <a:lumMod val="50000"/>
                  </a:schemeClr>
                </a:solidFill>
              </a:rPr>
              <a:t>Осуществляет руководство статистической деятельностью Департамента статистики и зарегистрированных исследовательских и статистических подразделений в рамках государственных ведомств и статутных органов</a:t>
            </a:r>
            <a:endParaRPr lang="en-US" sz="1600" dirty="0">
              <a:solidFill>
                <a:schemeClr val="accent3">
                  <a:lumMod val="50000"/>
                </a:schemeClr>
              </a:solidFill>
            </a:endParaRPr>
          </a:p>
        </p:txBody>
      </p:sp>
      <p:sp>
        <p:nvSpPr>
          <p:cNvPr id="4" name="Title 3">
            <a:extLst>
              <a:ext uri="{FF2B5EF4-FFF2-40B4-BE49-F238E27FC236}">
                <a16:creationId xmlns:a16="http://schemas.microsoft.com/office/drawing/2014/main" id="{2688401D-3EC7-65D9-374B-3F41429773BB}"/>
              </a:ext>
            </a:extLst>
          </p:cNvPr>
          <p:cNvSpPr>
            <a:spLocks noGrp="1"/>
          </p:cNvSpPr>
          <p:nvPr>
            <p:ph type="title"/>
          </p:nvPr>
        </p:nvSpPr>
        <p:spPr/>
        <p:txBody>
          <a:bodyPr/>
          <a:lstStyle/>
          <a:p>
            <a:r>
              <a:rPr lang="ru-RU" dirty="0"/>
              <a:t>Вводная информация о Департаменте статистики Сингапура (DOS)</a:t>
            </a:r>
            <a:endParaRPr lang="en-SG" dirty="0"/>
          </a:p>
        </p:txBody>
      </p:sp>
    </p:spTree>
    <p:extLst>
      <p:ext uri="{BB962C8B-B14F-4D97-AF65-F5344CB8AC3E}">
        <p14:creationId xmlns:p14="http://schemas.microsoft.com/office/powerpoint/2010/main" val="1692563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D4E8B-4276-1EB3-9B2B-72BA68EE522E}"/>
            </a:ext>
          </a:extLst>
        </p:cNvPr>
        <p:cNvGrpSpPr/>
        <p:nvPr/>
      </p:nvGrpSpPr>
      <p:grpSpPr>
        <a:xfrm>
          <a:off x="0" y="0"/>
          <a:ext cx="0" cy="0"/>
          <a:chOff x="0" y="0"/>
          <a:chExt cx="0" cy="0"/>
        </a:xfrm>
      </p:grpSpPr>
      <p:cxnSp>
        <p:nvCxnSpPr>
          <p:cNvPr id="111" name="Straight Connector 110">
            <a:extLst>
              <a:ext uri="{FF2B5EF4-FFF2-40B4-BE49-F238E27FC236}">
                <a16:creationId xmlns:a16="http://schemas.microsoft.com/office/drawing/2014/main" id="{C7CAFA69-E59B-AF09-BAA6-6BCABC03725E}"/>
              </a:ext>
            </a:extLst>
          </p:cNvPr>
          <p:cNvCxnSpPr>
            <a:cxnSpLocks/>
            <a:stCxn id="24" idx="3"/>
            <a:endCxn id="42" idx="3"/>
          </p:cNvCxnSpPr>
          <p:nvPr/>
        </p:nvCxnSpPr>
        <p:spPr>
          <a:xfrm flipH="1">
            <a:off x="4812015" y="4093065"/>
            <a:ext cx="768437" cy="1235905"/>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sp>
        <p:nvSpPr>
          <p:cNvPr id="10" name="Rectangle: Diagonal Corners Rounded 9">
            <a:extLst>
              <a:ext uri="{FF2B5EF4-FFF2-40B4-BE49-F238E27FC236}">
                <a16:creationId xmlns:a16="http://schemas.microsoft.com/office/drawing/2014/main" id="{DC333D33-7838-764F-20F4-EBC6C554CB96}"/>
              </a:ext>
            </a:extLst>
          </p:cNvPr>
          <p:cNvSpPr/>
          <p:nvPr/>
        </p:nvSpPr>
        <p:spPr>
          <a:xfrm>
            <a:off x="3385865" y="1472224"/>
            <a:ext cx="3418985" cy="1261924"/>
          </a:xfrm>
          <a:prstGeom prst="round2Diag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SG" sz="1100">
              <a:solidFill>
                <a:schemeClr val="bg2">
                  <a:lumMod val="25000"/>
                </a:schemeClr>
              </a:solidFill>
            </a:endParaRPr>
          </a:p>
        </p:txBody>
      </p:sp>
      <p:sp>
        <p:nvSpPr>
          <p:cNvPr id="46" name="Rectangle: Diagonal Corners Rounded 45">
            <a:extLst>
              <a:ext uri="{FF2B5EF4-FFF2-40B4-BE49-F238E27FC236}">
                <a16:creationId xmlns:a16="http://schemas.microsoft.com/office/drawing/2014/main" id="{846EA827-9711-E5F4-7916-447CBF36E4F7}"/>
              </a:ext>
            </a:extLst>
          </p:cNvPr>
          <p:cNvSpPr/>
          <p:nvPr/>
        </p:nvSpPr>
        <p:spPr>
          <a:xfrm>
            <a:off x="8897850" y="6220028"/>
            <a:ext cx="3767910" cy="873545"/>
          </a:xfrm>
          <a:prstGeom prst="round2Diag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SG" sz="1100">
              <a:solidFill>
                <a:schemeClr val="tx1"/>
              </a:solidFill>
            </a:endParaRPr>
          </a:p>
        </p:txBody>
      </p:sp>
      <p:sp>
        <p:nvSpPr>
          <p:cNvPr id="29" name="Rectangle: Rounded Corners 28">
            <a:extLst>
              <a:ext uri="{FF2B5EF4-FFF2-40B4-BE49-F238E27FC236}">
                <a16:creationId xmlns:a16="http://schemas.microsoft.com/office/drawing/2014/main" id="{CF556424-A6A2-4328-CECC-48DB14A48293}"/>
              </a:ext>
            </a:extLst>
          </p:cNvPr>
          <p:cNvSpPr/>
          <p:nvPr/>
        </p:nvSpPr>
        <p:spPr>
          <a:xfrm>
            <a:off x="1997878" y="1229332"/>
            <a:ext cx="2419311" cy="2227569"/>
          </a:xfrm>
          <a:prstGeom prst="roundRect">
            <a:avLst>
              <a:gd name="adj" fmla="val 8538"/>
            </a:avLst>
          </a:prstGeom>
          <a:gradFill flip="none" rotWithShape="1">
            <a:gsLst>
              <a:gs pos="100000">
                <a:schemeClr val="accent3">
                  <a:lumMod val="20000"/>
                  <a:lumOff val="80000"/>
                </a:schemeClr>
              </a:gs>
              <a:gs pos="0">
                <a:schemeClr val="accent3">
                  <a:lumMod val="40000"/>
                  <a:lumOff val="6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dirty="0"/>
          </a:p>
        </p:txBody>
      </p:sp>
      <p:sp>
        <p:nvSpPr>
          <p:cNvPr id="22" name="TextBox 21">
            <a:extLst>
              <a:ext uri="{FF2B5EF4-FFF2-40B4-BE49-F238E27FC236}">
                <a16:creationId xmlns:a16="http://schemas.microsoft.com/office/drawing/2014/main" id="{18AD6A30-4413-6E74-399B-48DA1711128E}"/>
              </a:ext>
            </a:extLst>
          </p:cNvPr>
          <p:cNvSpPr txBox="1"/>
          <p:nvPr/>
        </p:nvSpPr>
        <p:spPr>
          <a:xfrm>
            <a:off x="2019868" y="1426396"/>
            <a:ext cx="2375330" cy="1569660"/>
          </a:xfrm>
          <a:prstGeom prst="rect">
            <a:avLst/>
          </a:prstGeom>
          <a:noFill/>
        </p:spPr>
        <p:txBody>
          <a:bodyPr wrap="square" rtlCol="0">
            <a:spAutoFit/>
          </a:bodyPr>
          <a:lstStyle/>
          <a:p>
            <a:pPr algn="ctr"/>
            <a:r>
              <a:rPr lang="ru-RU" sz="1200" b="1" dirty="0" err="1">
                <a:solidFill>
                  <a:schemeClr val="tx1">
                    <a:lumMod val="50000"/>
                  </a:schemeClr>
                </a:solidFill>
              </a:rPr>
              <a:t>Проактивное</a:t>
            </a:r>
            <a:r>
              <a:rPr lang="ru-RU" sz="1200" b="1" dirty="0">
                <a:solidFill>
                  <a:schemeClr val="tx1">
                    <a:lumMod val="50000"/>
                  </a:schemeClr>
                </a:solidFill>
              </a:rPr>
              <a:t> </a:t>
            </a:r>
            <a:r>
              <a:rPr lang="ru-RU" sz="1200" b="1" dirty="0">
                <a:solidFill>
                  <a:srgbClr val="C63C89"/>
                </a:solidFill>
              </a:rPr>
              <a:t>двустороннее и многостороннее взаимодействие с RSU, </a:t>
            </a:r>
            <a:r>
              <a:rPr lang="ru-RU" sz="1200" b="1" dirty="0">
                <a:solidFill>
                  <a:schemeClr val="tx1">
                    <a:lumMod val="50000"/>
                  </a:schemeClr>
                </a:solidFill>
              </a:rPr>
              <a:t>источниками административных данных, включая </a:t>
            </a:r>
            <a:r>
              <a:rPr lang="ru-RU" sz="1200" b="1" dirty="0" err="1">
                <a:solidFill>
                  <a:schemeClr val="tx1">
                    <a:lumMod val="50000"/>
                  </a:schemeClr>
                </a:solidFill>
              </a:rPr>
              <a:t>SSOTs</a:t>
            </a:r>
            <a:r>
              <a:rPr lang="ru-RU" sz="1200" b="1" dirty="0">
                <a:solidFill>
                  <a:schemeClr val="tx1">
                    <a:lumMod val="50000"/>
                  </a:schemeClr>
                </a:solidFill>
              </a:rPr>
              <a:t>*, а также с ключевыми пользователями и заинтересованными сторонами</a:t>
            </a:r>
            <a:endParaRPr lang="en-SG" sz="1200" dirty="0">
              <a:solidFill>
                <a:schemeClr val="tx1">
                  <a:lumMod val="50000"/>
                </a:schemeClr>
              </a:solidFill>
            </a:endParaRPr>
          </a:p>
        </p:txBody>
      </p:sp>
      <p:sp>
        <p:nvSpPr>
          <p:cNvPr id="39" name="Rectangle: Rounded Corners 38">
            <a:extLst>
              <a:ext uri="{FF2B5EF4-FFF2-40B4-BE49-F238E27FC236}">
                <a16:creationId xmlns:a16="http://schemas.microsoft.com/office/drawing/2014/main" id="{D1894BA3-DE59-DBD7-5886-292A2FD979E8}"/>
              </a:ext>
            </a:extLst>
          </p:cNvPr>
          <p:cNvSpPr/>
          <p:nvPr/>
        </p:nvSpPr>
        <p:spPr>
          <a:xfrm>
            <a:off x="2443148" y="4215186"/>
            <a:ext cx="2419311" cy="2227569"/>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42" name="TextBox 41">
            <a:extLst>
              <a:ext uri="{FF2B5EF4-FFF2-40B4-BE49-F238E27FC236}">
                <a16:creationId xmlns:a16="http://schemas.microsoft.com/office/drawing/2014/main" id="{B5F162AF-66F1-1ECE-1BCF-DBEC8DD219CC}"/>
              </a:ext>
            </a:extLst>
          </p:cNvPr>
          <p:cNvSpPr txBox="1"/>
          <p:nvPr/>
        </p:nvSpPr>
        <p:spPr>
          <a:xfrm>
            <a:off x="2493591" y="4636472"/>
            <a:ext cx="2318424" cy="1384995"/>
          </a:xfrm>
          <a:prstGeom prst="rect">
            <a:avLst/>
          </a:prstGeom>
          <a:noFill/>
        </p:spPr>
        <p:txBody>
          <a:bodyPr wrap="square" rtlCol="0">
            <a:spAutoFit/>
          </a:bodyPr>
          <a:lstStyle/>
          <a:p>
            <a:pPr algn="ctr"/>
            <a:r>
              <a:rPr lang="ru-RU" sz="1200" b="1" dirty="0">
                <a:solidFill>
                  <a:schemeClr val="tx1">
                    <a:lumMod val="50000"/>
                  </a:schemeClr>
                </a:solidFill>
              </a:rPr>
              <a:t>Повышение </a:t>
            </a:r>
            <a:r>
              <a:rPr lang="ru-RU" sz="1200" b="1" dirty="0">
                <a:solidFill>
                  <a:srgbClr val="C63C89"/>
                </a:solidFill>
              </a:rPr>
              <a:t>осведомлённости государственного сектора </a:t>
            </a:r>
            <a:r>
              <a:rPr lang="ru-RU" sz="1200" b="1" dirty="0">
                <a:solidFill>
                  <a:schemeClr val="tx1">
                    <a:lumMod val="50000"/>
                  </a:schemeClr>
                </a:solidFill>
              </a:rPr>
              <a:t>о доступных статистических данных и наборах данных DOS TC, а также о стандартах и практиках для </a:t>
            </a:r>
            <a:r>
              <a:rPr lang="ru-RU" sz="1200" b="1" dirty="0">
                <a:solidFill>
                  <a:srgbClr val="C63C89"/>
                </a:solidFill>
              </a:rPr>
              <a:t>повышения качества данных</a:t>
            </a:r>
            <a:endParaRPr lang="en-US" sz="1200" b="1" dirty="0">
              <a:solidFill>
                <a:srgbClr val="C63C89"/>
              </a:solidFill>
            </a:endParaRPr>
          </a:p>
        </p:txBody>
      </p:sp>
      <p:sp>
        <p:nvSpPr>
          <p:cNvPr id="54" name="Rectangle: Rounded Corners 53">
            <a:extLst>
              <a:ext uri="{FF2B5EF4-FFF2-40B4-BE49-F238E27FC236}">
                <a16:creationId xmlns:a16="http://schemas.microsoft.com/office/drawing/2014/main" id="{CDDF5999-E25F-CCD8-71E6-932717641661}"/>
              </a:ext>
            </a:extLst>
          </p:cNvPr>
          <p:cNvSpPr/>
          <p:nvPr/>
        </p:nvSpPr>
        <p:spPr>
          <a:xfrm>
            <a:off x="7688194" y="4161879"/>
            <a:ext cx="2677116" cy="2280876"/>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55" name="TextBox 54">
            <a:extLst>
              <a:ext uri="{FF2B5EF4-FFF2-40B4-BE49-F238E27FC236}">
                <a16:creationId xmlns:a16="http://schemas.microsoft.com/office/drawing/2014/main" id="{66AAD407-B277-EA2A-1F94-CEAFB22F49FA}"/>
              </a:ext>
            </a:extLst>
          </p:cNvPr>
          <p:cNvSpPr txBox="1"/>
          <p:nvPr/>
        </p:nvSpPr>
        <p:spPr>
          <a:xfrm>
            <a:off x="7688192" y="4268106"/>
            <a:ext cx="2677118" cy="1754326"/>
          </a:xfrm>
          <a:prstGeom prst="rect">
            <a:avLst/>
          </a:prstGeom>
          <a:noFill/>
        </p:spPr>
        <p:txBody>
          <a:bodyPr wrap="square" rtlCol="0">
            <a:spAutoFit/>
          </a:bodyPr>
          <a:lstStyle/>
          <a:p>
            <a:pPr algn="ctr"/>
            <a:r>
              <a:rPr lang="ru-RU" sz="1200" b="1" dirty="0">
                <a:solidFill>
                  <a:schemeClr val="tx1">
                    <a:lumMod val="50000"/>
                  </a:schemeClr>
                </a:solidFill>
              </a:rPr>
              <a:t>Выделение межведомственных исследовательских возможностей посредством </a:t>
            </a:r>
            <a:r>
              <a:rPr lang="ru-RU" sz="1200" b="1" dirty="0">
                <a:solidFill>
                  <a:srgbClr val="C63C89"/>
                </a:solidFill>
              </a:rPr>
              <a:t>демонстрации значимых социально-экономических исследований и новых аналитических публикаций </a:t>
            </a:r>
            <a:r>
              <a:rPr lang="ru-RU" sz="1200" b="1" dirty="0">
                <a:solidFill>
                  <a:schemeClr val="tx1">
                    <a:lumMod val="50000"/>
                  </a:schemeClr>
                </a:solidFill>
              </a:rPr>
              <a:t>по всему государственному сектору через DOS Research </a:t>
            </a:r>
            <a:r>
              <a:rPr lang="ru-RU" sz="1200" b="1" dirty="0" err="1">
                <a:solidFill>
                  <a:schemeClr val="tx1">
                    <a:lumMod val="50000"/>
                  </a:schemeClr>
                </a:solidFill>
              </a:rPr>
              <a:t>Digest</a:t>
            </a:r>
            <a:r>
              <a:rPr lang="ru-RU" sz="1200" b="1" dirty="0">
                <a:solidFill>
                  <a:schemeClr val="tx1">
                    <a:lumMod val="50000"/>
                  </a:schemeClr>
                </a:solidFill>
              </a:rPr>
              <a:t> и электронные рассылки </a:t>
            </a:r>
            <a:endParaRPr lang="en-SG" sz="1200" b="1" dirty="0">
              <a:solidFill>
                <a:schemeClr val="tx1">
                  <a:lumMod val="50000"/>
                </a:schemeClr>
              </a:solidFill>
            </a:endParaRPr>
          </a:p>
        </p:txBody>
      </p:sp>
      <p:sp>
        <p:nvSpPr>
          <p:cNvPr id="66" name="Rectangle: Rounded Corners 65">
            <a:extLst>
              <a:ext uri="{FF2B5EF4-FFF2-40B4-BE49-F238E27FC236}">
                <a16:creationId xmlns:a16="http://schemas.microsoft.com/office/drawing/2014/main" id="{621C0DA4-53A1-46A8-F827-465041873590}"/>
              </a:ext>
            </a:extLst>
          </p:cNvPr>
          <p:cNvSpPr/>
          <p:nvPr/>
        </p:nvSpPr>
        <p:spPr>
          <a:xfrm>
            <a:off x="7983502" y="1132448"/>
            <a:ext cx="2677116" cy="2341156"/>
          </a:xfrm>
          <a:prstGeom prst="roundRect">
            <a:avLst>
              <a:gd name="adj" fmla="val 8538"/>
            </a:avLst>
          </a:prstGeom>
          <a:gradFill>
            <a:gsLst>
              <a:gs pos="100000">
                <a:schemeClr val="accent3">
                  <a:lumMod val="20000"/>
                  <a:lumOff val="80000"/>
                </a:schemeClr>
              </a:gs>
              <a:gs pos="0">
                <a:schemeClr val="accent3">
                  <a:lumMod val="40000"/>
                  <a:lumOff val="60000"/>
                </a:schemeClr>
              </a:gs>
            </a:gsLs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67" name="TextBox 66">
            <a:extLst>
              <a:ext uri="{FF2B5EF4-FFF2-40B4-BE49-F238E27FC236}">
                <a16:creationId xmlns:a16="http://schemas.microsoft.com/office/drawing/2014/main" id="{11CC4758-EB6E-B791-639A-9DCE91FA28FA}"/>
              </a:ext>
            </a:extLst>
          </p:cNvPr>
          <p:cNvSpPr txBox="1"/>
          <p:nvPr/>
        </p:nvSpPr>
        <p:spPr>
          <a:xfrm>
            <a:off x="7978178" y="1375879"/>
            <a:ext cx="2682440" cy="1569660"/>
          </a:xfrm>
          <a:prstGeom prst="rect">
            <a:avLst/>
          </a:prstGeom>
          <a:noFill/>
        </p:spPr>
        <p:txBody>
          <a:bodyPr wrap="square" rtlCol="0">
            <a:spAutoFit/>
          </a:bodyPr>
          <a:lstStyle/>
          <a:p>
            <a:pPr algn="ctr"/>
            <a:r>
              <a:rPr lang="ru-RU" sz="1200" b="1" dirty="0">
                <a:solidFill>
                  <a:schemeClr val="accent6"/>
                </a:solidFill>
              </a:rPr>
              <a:t>Укрепление роли DOS как национального статистического координатора</a:t>
            </a:r>
            <a:r>
              <a:rPr lang="ru-RU" sz="1200" b="1" dirty="0"/>
              <a:t> посредством встреч DOS–</a:t>
            </a:r>
            <a:r>
              <a:rPr lang="ru-RU" sz="1200" b="1" dirty="0" err="1"/>
              <a:t>RSUs</a:t>
            </a:r>
            <a:r>
              <a:rPr lang="ru-RU" sz="1200" b="1" dirty="0"/>
              <a:t> и Дней обучения DOS, которые объединяют специалистов по статистике и данным из государственного и частного сектора, а также из других стран</a:t>
            </a:r>
            <a:endParaRPr lang="en-US" sz="1200" b="1" dirty="0"/>
          </a:p>
        </p:txBody>
      </p:sp>
      <p:cxnSp>
        <p:nvCxnSpPr>
          <p:cNvPr id="99" name="Straight Connector 98">
            <a:extLst>
              <a:ext uri="{FF2B5EF4-FFF2-40B4-BE49-F238E27FC236}">
                <a16:creationId xmlns:a16="http://schemas.microsoft.com/office/drawing/2014/main" id="{26BAF3B6-11B4-1ED1-43B1-7EAF763D9D01}"/>
              </a:ext>
            </a:extLst>
          </p:cNvPr>
          <p:cNvCxnSpPr>
            <a:cxnSpLocks/>
            <a:stCxn id="22" idx="3"/>
            <a:endCxn id="24" idx="1"/>
          </p:cNvCxnSpPr>
          <p:nvPr/>
        </p:nvCxnSpPr>
        <p:spPr>
          <a:xfrm>
            <a:off x="4395198" y="2211226"/>
            <a:ext cx="1185254" cy="639009"/>
          </a:xfrm>
          <a:prstGeom prst="line">
            <a:avLst/>
          </a:prstGeom>
          <a:ln w="6350">
            <a:gradFill>
              <a:gsLst>
                <a:gs pos="0">
                  <a:srgbClr val="F3956E"/>
                </a:gs>
                <a:gs pos="100000">
                  <a:srgbClr val="0A2D73"/>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05" name="Straight Connector 104">
            <a:extLst>
              <a:ext uri="{FF2B5EF4-FFF2-40B4-BE49-F238E27FC236}">
                <a16:creationId xmlns:a16="http://schemas.microsoft.com/office/drawing/2014/main" id="{EAA81C3B-EBC6-F03F-B44C-C3135484338C}"/>
              </a:ext>
            </a:extLst>
          </p:cNvPr>
          <p:cNvCxnSpPr>
            <a:cxnSpLocks/>
            <a:stCxn id="24" idx="7"/>
            <a:endCxn id="66" idx="1"/>
          </p:cNvCxnSpPr>
          <p:nvPr/>
        </p:nvCxnSpPr>
        <p:spPr>
          <a:xfrm flipV="1">
            <a:off x="6910970" y="2303026"/>
            <a:ext cx="1072532" cy="547209"/>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A63D800B-F0CC-DA22-5FB5-A37A5C3D5F53}"/>
              </a:ext>
            </a:extLst>
          </p:cNvPr>
          <p:cNvCxnSpPr>
            <a:cxnSpLocks/>
            <a:stCxn id="24" idx="5"/>
            <a:endCxn id="54" idx="1"/>
          </p:cNvCxnSpPr>
          <p:nvPr/>
        </p:nvCxnSpPr>
        <p:spPr>
          <a:xfrm>
            <a:off x="6910970" y="4093065"/>
            <a:ext cx="777224" cy="1209252"/>
          </a:xfrm>
          <a:prstGeom prst="line">
            <a:avLst/>
          </a:prstGeom>
          <a:ln w="6350">
            <a:gradFill>
              <a:gsLst>
                <a:gs pos="100000">
                  <a:srgbClr val="F3956E"/>
                </a:gs>
                <a:gs pos="0">
                  <a:srgbClr val="0A2D73"/>
                </a:gs>
              </a:gsLst>
              <a:lin ang="5400000" scaled="1"/>
            </a:gradFill>
          </a:ln>
        </p:spPr>
        <p:style>
          <a:lnRef idx="2">
            <a:schemeClr val="accent1"/>
          </a:lnRef>
          <a:fillRef idx="0">
            <a:schemeClr val="accent1"/>
          </a:fillRef>
          <a:effectRef idx="1">
            <a:schemeClr val="accent1"/>
          </a:effectRef>
          <a:fontRef idx="minor">
            <a:schemeClr val="tx1"/>
          </a:fontRef>
        </p:style>
      </p:cxnSp>
      <p:sp>
        <p:nvSpPr>
          <p:cNvPr id="20" name="Title 19">
            <a:extLst>
              <a:ext uri="{FF2B5EF4-FFF2-40B4-BE49-F238E27FC236}">
                <a16:creationId xmlns:a16="http://schemas.microsoft.com/office/drawing/2014/main" id="{0481E6AC-AAD2-8B21-D63A-78397D770743}"/>
              </a:ext>
            </a:extLst>
          </p:cNvPr>
          <p:cNvSpPr>
            <a:spLocks noGrp="1"/>
          </p:cNvSpPr>
          <p:nvPr>
            <p:ph type="title"/>
          </p:nvPr>
        </p:nvSpPr>
        <p:spPr>
          <a:xfrm>
            <a:off x="430981" y="0"/>
            <a:ext cx="11437048" cy="1140901"/>
          </a:xfrm>
        </p:spPr>
        <p:txBody>
          <a:bodyPr>
            <a:normAutofit fontScale="90000"/>
          </a:bodyPr>
          <a:lstStyle/>
          <a:p>
            <a:r>
              <a:rPr lang="ru-RU" dirty="0"/>
              <a:t>Постоянное взаимодействие для укрепления партнёрства на уровне всего государственного сектора</a:t>
            </a:r>
            <a:endParaRPr lang="en-SG" dirty="0"/>
          </a:p>
        </p:txBody>
      </p:sp>
      <p:grpSp>
        <p:nvGrpSpPr>
          <p:cNvPr id="32" name="Group 31">
            <a:extLst>
              <a:ext uri="{FF2B5EF4-FFF2-40B4-BE49-F238E27FC236}">
                <a16:creationId xmlns:a16="http://schemas.microsoft.com/office/drawing/2014/main" id="{3F69A1B6-9ACE-7443-B555-18B3DE8CDCC1}"/>
              </a:ext>
            </a:extLst>
          </p:cNvPr>
          <p:cNvGrpSpPr/>
          <p:nvPr/>
        </p:nvGrpSpPr>
        <p:grpSpPr>
          <a:xfrm>
            <a:off x="5304890" y="2544212"/>
            <a:ext cx="1881640" cy="1835136"/>
            <a:chOff x="5730393" y="2904132"/>
            <a:chExt cx="1207465" cy="1207464"/>
          </a:xfrm>
        </p:grpSpPr>
        <p:grpSp>
          <p:nvGrpSpPr>
            <p:cNvPr id="40" name="Group 39">
              <a:extLst>
                <a:ext uri="{FF2B5EF4-FFF2-40B4-BE49-F238E27FC236}">
                  <a16:creationId xmlns:a16="http://schemas.microsoft.com/office/drawing/2014/main" id="{2A27440A-E22D-4412-C9DE-88D4441B0C62}"/>
                </a:ext>
              </a:extLst>
            </p:cNvPr>
            <p:cNvGrpSpPr/>
            <p:nvPr/>
          </p:nvGrpSpPr>
          <p:grpSpPr>
            <a:xfrm>
              <a:off x="5730393" y="2904132"/>
              <a:ext cx="1207464" cy="1207464"/>
              <a:chOff x="5433389" y="1776424"/>
              <a:chExt cx="1207464" cy="1207464"/>
            </a:xfrm>
          </p:grpSpPr>
          <p:sp>
            <p:nvSpPr>
              <p:cNvPr id="15" name="Oval 14">
                <a:extLst>
                  <a:ext uri="{FF2B5EF4-FFF2-40B4-BE49-F238E27FC236}">
                    <a16:creationId xmlns:a16="http://schemas.microsoft.com/office/drawing/2014/main" id="{49429549-A408-149D-081A-27B6BE2A9FB5}"/>
                  </a:ext>
                </a:extLst>
              </p:cNvPr>
              <p:cNvSpPr/>
              <p:nvPr/>
            </p:nvSpPr>
            <p:spPr>
              <a:xfrm>
                <a:off x="5433389" y="1776424"/>
                <a:ext cx="1207464" cy="1207464"/>
              </a:xfrm>
              <a:prstGeom prst="ellipse">
                <a:avLst/>
              </a:prstGeom>
              <a:solidFill>
                <a:srgbClr val="0A2D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9" name="Oval 18">
                <a:extLst>
                  <a:ext uri="{FF2B5EF4-FFF2-40B4-BE49-F238E27FC236}">
                    <a16:creationId xmlns:a16="http://schemas.microsoft.com/office/drawing/2014/main" id="{770C4ED3-5175-F9B7-ECCA-4CE980C67AD4}"/>
                  </a:ext>
                </a:extLst>
              </p:cNvPr>
              <p:cNvSpPr/>
              <p:nvPr/>
            </p:nvSpPr>
            <p:spPr>
              <a:xfrm>
                <a:off x="5506584" y="1849619"/>
                <a:ext cx="1061075" cy="1061075"/>
              </a:xfrm>
              <a:prstGeom prst="ellipse">
                <a:avLst/>
              </a:prstGeom>
              <a:solidFill>
                <a:srgbClr val="FFFFFF"/>
              </a:solidFill>
              <a:ln>
                <a:solidFill>
                  <a:schemeClr val="accent3">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grpSp>
        <p:grpSp>
          <p:nvGrpSpPr>
            <p:cNvPr id="23" name="Group 22">
              <a:extLst>
                <a:ext uri="{FF2B5EF4-FFF2-40B4-BE49-F238E27FC236}">
                  <a16:creationId xmlns:a16="http://schemas.microsoft.com/office/drawing/2014/main" id="{0FC48EF2-4FF4-D609-596E-0C84A1576910}"/>
                </a:ext>
              </a:extLst>
            </p:cNvPr>
            <p:cNvGrpSpPr/>
            <p:nvPr/>
          </p:nvGrpSpPr>
          <p:grpSpPr>
            <a:xfrm>
              <a:off x="5730394" y="2936125"/>
              <a:ext cx="1207464" cy="1156466"/>
              <a:chOff x="4394200" y="2019300"/>
              <a:chExt cx="2565400" cy="2565400"/>
            </a:xfrm>
            <a:noFill/>
          </p:grpSpPr>
          <p:sp>
            <p:nvSpPr>
              <p:cNvPr id="24" name="Oval 23">
                <a:extLst>
                  <a:ext uri="{FF2B5EF4-FFF2-40B4-BE49-F238E27FC236}">
                    <a16:creationId xmlns:a16="http://schemas.microsoft.com/office/drawing/2014/main" id="{E602CDF6-74A9-F543-A107-FCE0699359DD}"/>
                  </a:ext>
                </a:extLst>
              </p:cNvPr>
              <p:cNvSpPr/>
              <p:nvPr/>
            </p:nvSpPr>
            <p:spPr>
              <a:xfrm>
                <a:off x="4394200" y="2019300"/>
                <a:ext cx="2565400" cy="256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1351" dirty="0"/>
              </a:p>
            </p:txBody>
          </p:sp>
          <p:pic>
            <p:nvPicPr>
              <p:cNvPr id="30" name="Picture 29">
                <a:extLst>
                  <a:ext uri="{FF2B5EF4-FFF2-40B4-BE49-F238E27FC236}">
                    <a16:creationId xmlns:a16="http://schemas.microsoft.com/office/drawing/2014/main" id="{FB35EA50-CB25-2BD4-5C43-1568D1831A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4200" y="2803633"/>
                <a:ext cx="2565400" cy="996733"/>
              </a:xfrm>
              <a:prstGeom prst="rect">
                <a:avLst/>
              </a:prstGeom>
              <a:grpFill/>
            </p:spPr>
          </p:pic>
        </p:grpSp>
      </p:grpSp>
    </p:spTree>
    <p:extLst>
      <p:ext uri="{BB962C8B-B14F-4D97-AF65-F5344CB8AC3E}">
        <p14:creationId xmlns:p14="http://schemas.microsoft.com/office/powerpoint/2010/main" val="22831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2" grpId="0"/>
      <p:bldP spid="39" grpId="0" animBg="1"/>
      <p:bldP spid="42" grpId="0"/>
      <p:bldP spid="54" grpId="0" animBg="1"/>
      <p:bldP spid="55" grpId="0"/>
      <p:bldP spid="66" grpId="0" animBg="1"/>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BA30F-52A0-C0B7-1488-876E9DE3EA6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1A85726-6637-C683-B61D-96274E61564B}"/>
              </a:ext>
            </a:extLst>
          </p:cNvPr>
          <p:cNvPicPr>
            <a:picLocks noChangeAspect="1"/>
          </p:cNvPicPr>
          <p:nvPr/>
        </p:nvPicPr>
        <p:blipFill>
          <a:blip r:embed="rId3"/>
          <a:stretch>
            <a:fillRect/>
          </a:stretch>
        </p:blipFill>
        <p:spPr>
          <a:xfrm>
            <a:off x="3757808" y="431"/>
            <a:ext cx="4872625" cy="6827881"/>
          </a:xfrm>
          <a:prstGeom prst="rect">
            <a:avLst/>
          </a:prstGeom>
        </p:spPr>
      </p:pic>
      <p:sp>
        <p:nvSpPr>
          <p:cNvPr id="2" name="TextBox 1">
            <a:extLst>
              <a:ext uri="{FF2B5EF4-FFF2-40B4-BE49-F238E27FC236}">
                <a16:creationId xmlns:a16="http://schemas.microsoft.com/office/drawing/2014/main" id="{F898CD0C-0A3E-41FD-9E09-9E5CB3914D59}"/>
              </a:ext>
            </a:extLst>
          </p:cNvPr>
          <p:cNvSpPr txBox="1"/>
          <p:nvPr/>
        </p:nvSpPr>
        <p:spPr>
          <a:xfrm>
            <a:off x="4040777" y="1950720"/>
            <a:ext cx="2394857" cy="369332"/>
          </a:xfrm>
          <a:prstGeom prst="rect">
            <a:avLst/>
          </a:prstGeom>
          <a:solidFill>
            <a:srgbClr val="523B72"/>
          </a:solidFill>
        </p:spPr>
        <p:txBody>
          <a:bodyPr wrap="square" rtlCol="0">
            <a:spAutoFit/>
          </a:bodyPr>
          <a:lstStyle/>
          <a:p>
            <a:r>
              <a:rPr lang="ru-RU" dirty="0">
                <a:solidFill>
                  <a:srgbClr val="FFFFFF"/>
                </a:solidFill>
              </a:rPr>
              <a:t>Узнайте больше!</a:t>
            </a:r>
          </a:p>
        </p:txBody>
      </p:sp>
    </p:spTree>
    <p:extLst>
      <p:ext uri="{BB962C8B-B14F-4D97-AF65-F5344CB8AC3E}">
        <p14:creationId xmlns:p14="http://schemas.microsoft.com/office/powerpoint/2010/main" val="306862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ACEFD8-8B05-40BC-BF82-260EB3C9B190}"/>
              </a:ext>
            </a:extLst>
          </p:cNvPr>
          <p:cNvSpPr txBox="1"/>
          <p:nvPr/>
        </p:nvSpPr>
        <p:spPr>
          <a:xfrm>
            <a:off x="2856411" y="1802674"/>
            <a:ext cx="8125097" cy="800219"/>
          </a:xfrm>
          <a:prstGeom prst="rect">
            <a:avLst/>
          </a:prstGeom>
          <a:solidFill>
            <a:srgbClr val="FCFCFC"/>
          </a:solidFill>
        </p:spPr>
        <p:txBody>
          <a:bodyPr wrap="square" rtlCol="0">
            <a:spAutoFit/>
          </a:bodyPr>
          <a:lstStyle/>
          <a:p>
            <a:r>
              <a:rPr lang="ru-RU" sz="4600" dirty="0">
                <a:solidFill>
                  <a:srgbClr val="C63C89"/>
                </a:solidFill>
              </a:rPr>
              <a:t>Благодарю за внимание!</a:t>
            </a:r>
          </a:p>
        </p:txBody>
      </p:sp>
      <p:sp>
        <p:nvSpPr>
          <p:cNvPr id="3" name="TextBox 2">
            <a:extLst>
              <a:ext uri="{FF2B5EF4-FFF2-40B4-BE49-F238E27FC236}">
                <a16:creationId xmlns:a16="http://schemas.microsoft.com/office/drawing/2014/main" id="{4CD79C3D-1BF8-4CDA-A31A-A4B1D0988E01}"/>
              </a:ext>
            </a:extLst>
          </p:cNvPr>
          <p:cNvSpPr txBox="1"/>
          <p:nvPr/>
        </p:nvSpPr>
        <p:spPr>
          <a:xfrm>
            <a:off x="2109651" y="2967335"/>
            <a:ext cx="7972697" cy="923330"/>
          </a:xfrm>
          <a:prstGeom prst="rect">
            <a:avLst/>
          </a:prstGeom>
          <a:solidFill>
            <a:srgbClr val="FCFCFC"/>
          </a:solidFill>
        </p:spPr>
        <p:txBody>
          <a:bodyPr wrap="square" rtlCol="0">
            <a:spAutoFit/>
          </a:bodyPr>
          <a:lstStyle/>
          <a:p>
            <a:pPr algn="ctr"/>
            <a:r>
              <a:rPr lang="ru-RU" dirty="0">
                <a:solidFill>
                  <a:srgbClr val="082359"/>
                </a:solidFill>
                <a:effectLst/>
              </a:rPr>
              <a:t>Наше видение </a:t>
            </a:r>
          </a:p>
          <a:p>
            <a:pPr algn="ctr"/>
            <a:r>
              <a:rPr lang="ru-RU" dirty="0">
                <a:solidFill>
                  <a:srgbClr val="082359"/>
                </a:solidFill>
                <a:effectLst/>
              </a:rPr>
              <a:t>Национальная статистическая служба качества, целостности и экспертизы</a:t>
            </a:r>
          </a:p>
          <a:p>
            <a:endParaRPr lang="ru-RU" dirty="0"/>
          </a:p>
        </p:txBody>
      </p:sp>
      <p:sp>
        <p:nvSpPr>
          <p:cNvPr id="4" name="TextBox 3">
            <a:extLst>
              <a:ext uri="{FF2B5EF4-FFF2-40B4-BE49-F238E27FC236}">
                <a16:creationId xmlns:a16="http://schemas.microsoft.com/office/drawing/2014/main" id="{3899A1F2-3383-4276-8361-B0F3A83DC7ED}"/>
              </a:ext>
            </a:extLst>
          </p:cNvPr>
          <p:cNvSpPr txBox="1"/>
          <p:nvPr/>
        </p:nvSpPr>
        <p:spPr>
          <a:xfrm>
            <a:off x="2185852" y="3753395"/>
            <a:ext cx="7896496" cy="1200329"/>
          </a:xfrm>
          <a:prstGeom prst="rect">
            <a:avLst/>
          </a:prstGeom>
          <a:solidFill>
            <a:srgbClr val="FCFCFC"/>
          </a:solidFill>
        </p:spPr>
        <p:txBody>
          <a:bodyPr wrap="square" rtlCol="0">
            <a:spAutoFit/>
          </a:bodyPr>
          <a:lstStyle/>
          <a:p>
            <a:pPr algn="ctr"/>
            <a:r>
              <a:rPr lang="ru-RU" dirty="0">
                <a:solidFill>
                  <a:srgbClr val="C63C89"/>
                </a:solidFill>
                <a:effectLst/>
              </a:rPr>
              <a:t>Наша миссия </a:t>
            </a:r>
          </a:p>
          <a:p>
            <a:pPr algn="ctr"/>
            <a:r>
              <a:rPr lang="ru-RU" dirty="0">
                <a:solidFill>
                  <a:srgbClr val="C63C89"/>
                </a:solidFill>
                <a:effectLst/>
              </a:rPr>
              <a:t>Мы предоставляем содержательную статистику и надежные статистические услуги, которые дают возможность принимать обоснованные решения</a:t>
            </a:r>
          </a:p>
          <a:p>
            <a:pPr algn="ctr"/>
            <a:endParaRPr lang="ru-RU" dirty="0">
              <a:solidFill>
                <a:srgbClr val="C63C89"/>
              </a:solidFill>
            </a:endParaRPr>
          </a:p>
        </p:txBody>
      </p:sp>
    </p:spTree>
    <p:extLst>
      <p:ext uri="{BB962C8B-B14F-4D97-AF65-F5344CB8AC3E}">
        <p14:creationId xmlns:p14="http://schemas.microsoft.com/office/powerpoint/2010/main" val="1765898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271A3-0B42-C41E-5207-1717E64B7A30}"/>
            </a:ext>
          </a:extLst>
        </p:cNvPr>
        <p:cNvGrpSpPr/>
        <p:nvPr/>
      </p:nvGrpSpPr>
      <p:grpSpPr>
        <a:xfrm>
          <a:off x="0" y="0"/>
          <a:ext cx="0" cy="0"/>
          <a:chOff x="0" y="0"/>
          <a:chExt cx="0" cy="0"/>
        </a:xfrm>
      </p:grpSpPr>
      <p:graphicFrame>
        <p:nvGraphicFramePr>
          <p:cNvPr id="74" name="Diagram 73">
            <a:extLst>
              <a:ext uri="{FF2B5EF4-FFF2-40B4-BE49-F238E27FC236}">
                <a16:creationId xmlns:a16="http://schemas.microsoft.com/office/drawing/2014/main" id="{18E29EA3-9DC9-BAEC-18C6-1B431FB4BEA8}"/>
              </a:ext>
            </a:extLst>
          </p:cNvPr>
          <p:cNvGraphicFramePr/>
          <p:nvPr>
            <p:extLst>
              <p:ext uri="{D42A27DB-BD31-4B8C-83A1-F6EECF244321}">
                <p14:modId xmlns:p14="http://schemas.microsoft.com/office/powerpoint/2010/main" val="2415085575"/>
              </p:ext>
            </p:extLst>
          </p:nvPr>
        </p:nvGraphicFramePr>
        <p:xfrm>
          <a:off x="3021489" y="1218251"/>
          <a:ext cx="6074852" cy="5404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7">
            <a:extLst>
              <a:ext uri="{FF2B5EF4-FFF2-40B4-BE49-F238E27FC236}">
                <a16:creationId xmlns:a16="http://schemas.microsoft.com/office/drawing/2014/main" id="{5AFC418A-F36F-196F-4468-5B4E558C8569}"/>
              </a:ext>
            </a:extLst>
          </p:cNvPr>
          <p:cNvSpPr>
            <a:spLocks noGrp="1"/>
          </p:cNvSpPr>
          <p:nvPr>
            <p:ph type="title"/>
          </p:nvPr>
        </p:nvSpPr>
        <p:spPr>
          <a:xfrm>
            <a:off x="433232" y="133484"/>
            <a:ext cx="11325536" cy="917143"/>
          </a:xfrm>
        </p:spPr>
        <p:txBody>
          <a:bodyPr>
            <a:noAutofit/>
          </a:bodyPr>
          <a:lstStyle/>
          <a:p>
            <a:r>
              <a:rPr lang="ru-RU" sz="2400" dirty="0"/>
              <a:t>У Департамента статистики (DOS) есть несколько ключевых групп заинтересованных сторон, с которыми мы регулярно взаимодействуем и поддерживаем коммуникацию:</a:t>
            </a:r>
            <a:endParaRPr lang="en-US" sz="2400" dirty="0"/>
          </a:p>
        </p:txBody>
      </p:sp>
      <p:grpSp>
        <p:nvGrpSpPr>
          <p:cNvPr id="10" name="Group 9">
            <a:extLst>
              <a:ext uri="{FF2B5EF4-FFF2-40B4-BE49-F238E27FC236}">
                <a16:creationId xmlns:a16="http://schemas.microsoft.com/office/drawing/2014/main" id="{F9A0C7CC-4A0A-FE28-6133-B3DAD47F9E6F}"/>
              </a:ext>
            </a:extLst>
          </p:cNvPr>
          <p:cNvGrpSpPr/>
          <p:nvPr/>
        </p:nvGrpSpPr>
        <p:grpSpPr>
          <a:xfrm>
            <a:off x="5404987" y="1218251"/>
            <a:ext cx="1339644" cy="1338213"/>
            <a:chOff x="2166508" y="1498574"/>
            <a:chExt cx="2317685" cy="2317686"/>
          </a:xfrm>
        </p:grpSpPr>
        <p:sp>
          <p:nvSpPr>
            <p:cNvPr id="11" name="Oval 10">
              <a:extLst>
                <a:ext uri="{FF2B5EF4-FFF2-40B4-BE49-F238E27FC236}">
                  <a16:creationId xmlns:a16="http://schemas.microsoft.com/office/drawing/2014/main" id="{71941648-E021-E264-A276-D58A6F606959}"/>
                </a:ext>
              </a:extLst>
            </p:cNvPr>
            <p:cNvSpPr/>
            <p:nvPr/>
          </p:nvSpPr>
          <p:spPr>
            <a:xfrm>
              <a:off x="2166508" y="1498574"/>
              <a:ext cx="2317685"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12" name="Picture 11">
              <a:extLst>
                <a:ext uri="{FF2B5EF4-FFF2-40B4-BE49-F238E27FC236}">
                  <a16:creationId xmlns:a16="http://schemas.microsoft.com/office/drawing/2014/main" id="{75B9D505-F624-C246-E92C-97D6A323A3C7}"/>
                </a:ext>
              </a:extLst>
            </p:cNvPr>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2592703" y="1819360"/>
              <a:ext cx="1511432" cy="1445237"/>
            </a:xfrm>
            <a:prstGeom prst="rect">
              <a:avLst/>
            </a:prstGeom>
          </p:spPr>
        </p:pic>
      </p:grpSp>
      <p:sp>
        <p:nvSpPr>
          <p:cNvPr id="13" name="TextBox 12">
            <a:extLst>
              <a:ext uri="{FF2B5EF4-FFF2-40B4-BE49-F238E27FC236}">
                <a16:creationId xmlns:a16="http://schemas.microsoft.com/office/drawing/2014/main" id="{DE3BF462-749A-F0FF-6E1B-AE1EBE2CEB60}"/>
              </a:ext>
            </a:extLst>
          </p:cNvPr>
          <p:cNvSpPr txBox="1"/>
          <p:nvPr/>
        </p:nvSpPr>
        <p:spPr>
          <a:xfrm>
            <a:off x="6539096" y="1191713"/>
            <a:ext cx="3037835" cy="430887"/>
          </a:xfrm>
          <a:prstGeom prst="rect">
            <a:avLst/>
          </a:prstGeom>
          <a:noFill/>
        </p:spPr>
        <p:txBody>
          <a:bodyPr wrap="square" rtlCol="0">
            <a:spAutoFit/>
          </a:bodyPr>
          <a:lstStyle/>
          <a:p>
            <a:pPr algn="ctr"/>
            <a:r>
              <a:rPr lang="ru-RU" sz="2200" dirty="0">
                <a:solidFill>
                  <a:schemeClr val="tx2">
                    <a:lumMod val="50000"/>
                  </a:schemeClr>
                </a:solidFill>
              </a:rPr>
              <a:t>Правительство</a:t>
            </a:r>
            <a:endParaRPr lang="en-SG" sz="2200" dirty="0">
              <a:solidFill>
                <a:schemeClr val="tx2">
                  <a:lumMod val="50000"/>
                </a:schemeClr>
              </a:solidFill>
            </a:endParaRPr>
          </a:p>
        </p:txBody>
      </p:sp>
      <p:sp>
        <p:nvSpPr>
          <p:cNvPr id="15" name="TextBox 14">
            <a:extLst>
              <a:ext uri="{FF2B5EF4-FFF2-40B4-BE49-F238E27FC236}">
                <a16:creationId xmlns:a16="http://schemas.microsoft.com/office/drawing/2014/main" id="{9AA79FD8-281F-65A5-9071-A89371DFA77F}"/>
              </a:ext>
            </a:extLst>
          </p:cNvPr>
          <p:cNvSpPr txBox="1"/>
          <p:nvPr/>
        </p:nvSpPr>
        <p:spPr>
          <a:xfrm>
            <a:off x="8531590" y="2615170"/>
            <a:ext cx="2251514" cy="430887"/>
          </a:xfrm>
          <a:prstGeom prst="rect">
            <a:avLst/>
          </a:prstGeom>
          <a:noFill/>
        </p:spPr>
        <p:txBody>
          <a:bodyPr wrap="none" rtlCol="0">
            <a:spAutoFit/>
          </a:bodyPr>
          <a:lstStyle/>
          <a:p>
            <a:r>
              <a:rPr lang="ru-RU" sz="2200" dirty="0">
                <a:solidFill>
                  <a:schemeClr val="tx2">
                    <a:lumMod val="50000"/>
                  </a:schemeClr>
                </a:solidFill>
              </a:rPr>
              <a:t>Общественность </a:t>
            </a:r>
            <a:endParaRPr lang="en-US" sz="2200" dirty="0">
              <a:solidFill>
                <a:schemeClr val="tx2">
                  <a:lumMod val="50000"/>
                </a:schemeClr>
              </a:solidFill>
            </a:endParaRPr>
          </a:p>
        </p:txBody>
      </p:sp>
      <p:grpSp>
        <p:nvGrpSpPr>
          <p:cNvPr id="16" name="Group 15">
            <a:extLst>
              <a:ext uri="{FF2B5EF4-FFF2-40B4-BE49-F238E27FC236}">
                <a16:creationId xmlns:a16="http://schemas.microsoft.com/office/drawing/2014/main" id="{7CA9BEE2-7E52-61E9-0979-A8DCC5EEA83A}"/>
              </a:ext>
            </a:extLst>
          </p:cNvPr>
          <p:cNvGrpSpPr/>
          <p:nvPr/>
        </p:nvGrpSpPr>
        <p:grpSpPr>
          <a:xfrm>
            <a:off x="7201603" y="2221492"/>
            <a:ext cx="1298712" cy="1343841"/>
            <a:chOff x="4436013" y="3816260"/>
            <a:chExt cx="2317686" cy="2317686"/>
          </a:xfrm>
        </p:grpSpPr>
        <p:sp>
          <p:nvSpPr>
            <p:cNvPr id="24" name="Oval 23">
              <a:extLst>
                <a:ext uri="{FF2B5EF4-FFF2-40B4-BE49-F238E27FC236}">
                  <a16:creationId xmlns:a16="http://schemas.microsoft.com/office/drawing/2014/main" id="{E35BED09-1080-2C21-C45C-17C5400399B0}"/>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27" name="Picture 26">
              <a:extLst>
                <a:ext uri="{FF2B5EF4-FFF2-40B4-BE49-F238E27FC236}">
                  <a16:creationId xmlns:a16="http://schemas.microsoft.com/office/drawing/2014/main" id="{7273062B-851B-13FA-25D9-F58F37284D07}"/>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pic>
        <p:nvPicPr>
          <p:cNvPr id="70" name="Picture 69">
            <a:extLst>
              <a:ext uri="{FF2B5EF4-FFF2-40B4-BE49-F238E27FC236}">
                <a16:creationId xmlns:a16="http://schemas.microsoft.com/office/drawing/2014/main" id="{9F80DAA9-F636-312C-EFE9-90AA04C1F50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12630" y="2521304"/>
            <a:ext cx="730189" cy="730189"/>
          </a:xfrm>
          <a:prstGeom prst="rect">
            <a:avLst/>
          </a:prstGeom>
          <a:solidFill>
            <a:schemeClr val="bg1"/>
          </a:solidFill>
        </p:spPr>
      </p:pic>
      <p:sp>
        <p:nvSpPr>
          <p:cNvPr id="73" name="TextBox 72">
            <a:extLst>
              <a:ext uri="{FF2B5EF4-FFF2-40B4-BE49-F238E27FC236}">
                <a16:creationId xmlns:a16="http://schemas.microsoft.com/office/drawing/2014/main" id="{38442CEE-C855-6A6B-15DD-39FC98A35ADC}"/>
              </a:ext>
            </a:extLst>
          </p:cNvPr>
          <p:cNvSpPr txBox="1"/>
          <p:nvPr/>
        </p:nvSpPr>
        <p:spPr>
          <a:xfrm>
            <a:off x="381642" y="1457091"/>
            <a:ext cx="3396322" cy="2462213"/>
          </a:xfrm>
          <a:prstGeom prst="rect">
            <a:avLst/>
          </a:prstGeom>
          <a:noFill/>
        </p:spPr>
        <p:txBody>
          <a:bodyPr wrap="square" rtlCol="0">
            <a:spAutoFit/>
          </a:bodyPr>
          <a:lstStyle/>
          <a:p>
            <a:pPr algn="ctr"/>
            <a:r>
              <a:rPr lang="ru-RU" sz="2200" dirty="0">
                <a:solidFill>
                  <a:schemeClr val="tx2">
                    <a:lumMod val="50000"/>
                  </a:schemeClr>
                </a:solidFill>
              </a:rPr>
              <a:t>Исследовательские и статистические подразделения, а также органы, владеющие административными данными в государственном секторе</a:t>
            </a:r>
            <a:endParaRPr lang="en-SG" sz="2200" dirty="0">
              <a:solidFill>
                <a:schemeClr val="tx2">
                  <a:lumMod val="50000"/>
                </a:schemeClr>
              </a:solidFill>
            </a:endParaRPr>
          </a:p>
        </p:txBody>
      </p:sp>
      <p:grpSp>
        <p:nvGrpSpPr>
          <p:cNvPr id="33" name="Group 32">
            <a:extLst>
              <a:ext uri="{FF2B5EF4-FFF2-40B4-BE49-F238E27FC236}">
                <a16:creationId xmlns:a16="http://schemas.microsoft.com/office/drawing/2014/main" id="{394B891A-5E12-89A6-B7AC-E290E14B6ACB}"/>
              </a:ext>
            </a:extLst>
          </p:cNvPr>
          <p:cNvGrpSpPr/>
          <p:nvPr/>
        </p:nvGrpSpPr>
        <p:grpSpPr>
          <a:xfrm>
            <a:off x="5128590" y="2984502"/>
            <a:ext cx="1881809" cy="1869605"/>
            <a:chOff x="11453719" y="2886377"/>
            <a:chExt cx="1207464" cy="1207464"/>
          </a:xfrm>
        </p:grpSpPr>
        <p:grpSp>
          <p:nvGrpSpPr>
            <p:cNvPr id="28" name="Group 27">
              <a:extLst>
                <a:ext uri="{FF2B5EF4-FFF2-40B4-BE49-F238E27FC236}">
                  <a16:creationId xmlns:a16="http://schemas.microsoft.com/office/drawing/2014/main" id="{D1B9890D-C1E4-B201-274E-2E4FC5E2BBFF}"/>
                </a:ext>
              </a:extLst>
            </p:cNvPr>
            <p:cNvGrpSpPr/>
            <p:nvPr/>
          </p:nvGrpSpPr>
          <p:grpSpPr>
            <a:xfrm>
              <a:off x="11453719" y="2886377"/>
              <a:ext cx="1207464" cy="1207464"/>
              <a:chOff x="5433389" y="1776424"/>
              <a:chExt cx="1207464" cy="1207464"/>
            </a:xfrm>
          </p:grpSpPr>
          <p:sp>
            <p:nvSpPr>
              <p:cNvPr id="29" name="Oval 28">
                <a:extLst>
                  <a:ext uri="{FF2B5EF4-FFF2-40B4-BE49-F238E27FC236}">
                    <a16:creationId xmlns:a16="http://schemas.microsoft.com/office/drawing/2014/main" id="{D5CF4C53-3874-79F5-9A31-A7371CB19659}"/>
                  </a:ext>
                </a:extLst>
              </p:cNvPr>
              <p:cNvSpPr/>
              <p:nvPr/>
            </p:nvSpPr>
            <p:spPr>
              <a:xfrm>
                <a:off x="5433389" y="1776424"/>
                <a:ext cx="1207464" cy="1207464"/>
              </a:xfrm>
              <a:prstGeom prst="ellipse">
                <a:avLst/>
              </a:prstGeom>
              <a:solidFill>
                <a:srgbClr val="0A2D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200"/>
              </a:p>
            </p:txBody>
          </p:sp>
          <p:sp>
            <p:nvSpPr>
              <p:cNvPr id="30" name="Oval 29">
                <a:extLst>
                  <a:ext uri="{FF2B5EF4-FFF2-40B4-BE49-F238E27FC236}">
                    <a16:creationId xmlns:a16="http://schemas.microsoft.com/office/drawing/2014/main" id="{4A38E1B7-B23C-52B5-C82E-14A3DDF1AFEF}"/>
                  </a:ext>
                </a:extLst>
              </p:cNvPr>
              <p:cNvSpPr/>
              <p:nvPr/>
            </p:nvSpPr>
            <p:spPr>
              <a:xfrm>
                <a:off x="5506584" y="1849619"/>
                <a:ext cx="1061075" cy="1061075"/>
              </a:xfrm>
              <a:prstGeom prst="ellipse">
                <a:avLst/>
              </a:prstGeom>
              <a:solidFill>
                <a:srgbClr val="FFFFFF"/>
              </a:solidFill>
              <a:ln>
                <a:solidFill>
                  <a:schemeClr val="accent3">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200"/>
              </a:p>
            </p:txBody>
          </p:sp>
        </p:grpSp>
        <p:pic>
          <p:nvPicPr>
            <p:cNvPr id="26" name="Picture 25">
              <a:extLst>
                <a:ext uri="{FF2B5EF4-FFF2-40B4-BE49-F238E27FC236}">
                  <a16:creationId xmlns:a16="http://schemas.microsoft.com/office/drawing/2014/main" id="{75D0BCDC-D45D-F124-2C69-1B6C6E66DF0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1526914" y="3275373"/>
              <a:ext cx="1061075" cy="411658"/>
            </a:xfrm>
            <a:prstGeom prst="rect">
              <a:avLst/>
            </a:prstGeom>
          </p:spPr>
        </p:pic>
      </p:grpSp>
      <p:sp>
        <p:nvSpPr>
          <p:cNvPr id="75" name="TextBox 74">
            <a:extLst>
              <a:ext uri="{FF2B5EF4-FFF2-40B4-BE49-F238E27FC236}">
                <a16:creationId xmlns:a16="http://schemas.microsoft.com/office/drawing/2014/main" id="{CF1FDFC9-9DCD-7CF6-F4A6-B87B78DDB41E}"/>
              </a:ext>
            </a:extLst>
          </p:cNvPr>
          <p:cNvSpPr txBox="1"/>
          <p:nvPr/>
        </p:nvSpPr>
        <p:spPr>
          <a:xfrm>
            <a:off x="8473433" y="4768515"/>
            <a:ext cx="2309478" cy="430887"/>
          </a:xfrm>
          <a:prstGeom prst="rect">
            <a:avLst/>
          </a:prstGeom>
          <a:noFill/>
        </p:spPr>
        <p:txBody>
          <a:bodyPr wrap="none" rtlCol="0">
            <a:spAutoFit/>
          </a:bodyPr>
          <a:lstStyle/>
          <a:p>
            <a:r>
              <a:rPr lang="ru-RU" sz="2200" dirty="0">
                <a:solidFill>
                  <a:schemeClr val="tx2">
                    <a:lumMod val="50000"/>
                  </a:schemeClr>
                </a:solidFill>
              </a:rPr>
              <a:t>Бизнес-компании</a:t>
            </a:r>
            <a:endParaRPr lang="en-SG" sz="2200" dirty="0">
              <a:solidFill>
                <a:schemeClr val="tx2">
                  <a:lumMod val="50000"/>
                </a:schemeClr>
              </a:solidFill>
            </a:endParaRPr>
          </a:p>
        </p:txBody>
      </p:sp>
      <p:sp>
        <p:nvSpPr>
          <p:cNvPr id="76" name="TextBox 75">
            <a:extLst>
              <a:ext uri="{FF2B5EF4-FFF2-40B4-BE49-F238E27FC236}">
                <a16:creationId xmlns:a16="http://schemas.microsoft.com/office/drawing/2014/main" id="{F879C4FE-A83B-FAA9-F7E2-C0E33A905436}"/>
              </a:ext>
            </a:extLst>
          </p:cNvPr>
          <p:cNvSpPr txBox="1"/>
          <p:nvPr/>
        </p:nvSpPr>
        <p:spPr>
          <a:xfrm>
            <a:off x="3949041" y="6333057"/>
            <a:ext cx="1994329" cy="430887"/>
          </a:xfrm>
          <a:prstGeom prst="rect">
            <a:avLst/>
          </a:prstGeom>
          <a:noFill/>
        </p:spPr>
        <p:txBody>
          <a:bodyPr wrap="none" rtlCol="0">
            <a:spAutoFit/>
          </a:bodyPr>
          <a:lstStyle/>
          <a:p>
            <a:r>
              <a:rPr lang="ru-RU" sz="2200" dirty="0">
                <a:solidFill>
                  <a:schemeClr val="tx2">
                    <a:lumMod val="50000"/>
                  </a:schemeClr>
                </a:solidFill>
              </a:rPr>
              <a:t>Исследователи</a:t>
            </a:r>
            <a:endParaRPr lang="en-SG" sz="2200" dirty="0">
              <a:solidFill>
                <a:schemeClr val="tx2">
                  <a:lumMod val="50000"/>
                </a:schemeClr>
              </a:solidFill>
            </a:endParaRPr>
          </a:p>
        </p:txBody>
      </p:sp>
      <p:sp>
        <p:nvSpPr>
          <p:cNvPr id="77" name="TextBox 76">
            <a:extLst>
              <a:ext uri="{FF2B5EF4-FFF2-40B4-BE49-F238E27FC236}">
                <a16:creationId xmlns:a16="http://schemas.microsoft.com/office/drawing/2014/main" id="{C576647C-013B-A665-E85D-B96492D5E0AA}"/>
              </a:ext>
            </a:extLst>
          </p:cNvPr>
          <p:cNvSpPr txBox="1"/>
          <p:nvPr/>
        </p:nvSpPr>
        <p:spPr>
          <a:xfrm>
            <a:off x="377001" y="5168958"/>
            <a:ext cx="3854710" cy="430887"/>
          </a:xfrm>
          <a:prstGeom prst="rect">
            <a:avLst/>
          </a:prstGeom>
          <a:noFill/>
        </p:spPr>
        <p:txBody>
          <a:bodyPr wrap="none" rtlCol="0">
            <a:spAutoFit/>
          </a:bodyPr>
          <a:lstStyle/>
          <a:p>
            <a:r>
              <a:rPr lang="ru-RU" sz="2200" dirty="0">
                <a:solidFill>
                  <a:schemeClr val="tx2">
                    <a:lumMod val="50000"/>
                  </a:schemeClr>
                </a:solidFill>
              </a:rPr>
              <a:t>Международные организации</a:t>
            </a:r>
            <a:endParaRPr lang="en-SG" sz="2200" dirty="0">
              <a:solidFill>
                <a:schemeClr val="tx2">
                  <a:lumMod val="50000"/>
                </a:schemeClr>
              </a:solidFill>
            </a:endParaRPr>
          </a:p>
        </p:txBody>
      </p:sp>
      <p:grpSp>
        <p:nvGrpSpPr>
          <p:cNvPr id="78" name="Group 77">
            <a:extLst>
              <a:ext uri="{FF2B5EF4-FFF2-40B4-BE49-F238E27FC236}">
                <a16:creationId xmlns:a16="http://schemas.microsoft.com/office/drawing/2014/main" id="{5BD08534-9D85-1C2E-03E1-5E08ADE3AEA7}"/>
              </a:ext>
            </a:extLst>
          </p:cNvPr>
          <p:cNvGrpSpPr/>
          <p:nvPr/>
        </p:nvGrpSpPr>
        <p:grpSpPr>
          <a:xfrm>
            <a:off x="7188323" y="4262142"/>
            <a:ext cx="1307876" cy="1310745"/>
            <a:chOff x="5753407" y="1774403"/>
            <a:chExt cx="2317686" cy="2317686"/>
          </a:xfrm>
        </p:grpSpPr>
        <p:sp>
          <p:nvSpPr>
            <p:cNvPr id="79" name="Oval 78">
              <a:extLst>
                <a:ext uri="{FF2B5EF4-FFF2-40B4-BE49-F238E27FC236}">
                  <a16:creationId xmlns:a16="http://schemas.microsoft.com/office/drawing/2014/main" id="{D3A7E741-92D3-3B6B-F09B-C96C70D79B19}"/>
                </a:ext>
              </a:extLst>
            </p:cNvPr>
            <p:cNvSpPr/>
            <p:nvPr/>
          </p:nvSpPr>
          <p:spPr>
            <a:xfrm>
              <a:off x="5753407" y="177440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80" name="Picture 79">
              <a:extLst>
                <a:ext uri="{FF2B5EF4-FFF2-40B4-BE49-F238E27FC236}">
                  <a16:creationId xmlns:a16="http://schemas.microsoft.com/office/drawing/2014/main" id="{10F5B64B-0E7E-7717-D20D-CFED5BD87B7F}"/>
                </a:ext>
              </a:extLst>
            </p:cNvPr>
            <p:cNvPicPr>
              <a:picLocks noChangeAspect="1"/>
            </p:cNvPicPr>
            <p:nvPr/>
          </p:nvPicPr>
          <p:blipFill>
            <a:blip r:embed="rId12">
              <a:biLevel thresh="25000"/>
              <a:extLst>
                <a:ext uri="{28A0092B-C50C-407E-A947-70E740481C1C}">
                  <a14:useLocalDpi xmlns:a14="http://schemas.microsoft.com/office/drawing/2010/main" val="0"/>
                </a:ext>
              </a:extLst>
            </a:blip>
            <a:stretch>
              <a:fillRect/>
            </a:stretch>
          </p:blipFill>
          <p:spPr>
            <a:xfrm>
              <a:off x="6156534" y="2205111"/>
              <a:ext cx="1511432" cy="1456271"/>
            </a:xfrm>
            <a:prstGeom prst="rect">
              <a:avLst/>
            </a:prstGeom>
          </p:spPr>
        </p:pic>
      </p:grpSp>
      <p:grpSp>
        <p:nvGrpSpPr>
          <p:cNvPr id="82" name="Group 81">
            <a:extLst>
              <a:ext uri="{FF2B5EF4-FFF2-40B4-BE49-F238E27FC236}">
                <a16:creationId xmlns:a16="http://schemas.microsoft.com/office/drawing/2014/main" id="{CACCEC7C-9F26-0BCB-AC63-1B3AAF6DCCBA}"/>
              </a:ext>
            </a:extLst>
          </p:cNvPr>
          <p:cNvGrpSpPr/>
          <p:nvPr/>
        </p:nvGrpSpPr>
        <p:grpSpPr>
          <a:xfrm>
            <a:off x="5392460" y="5298835"/>
            <a:ext cx="1314592" cy="1321524"/>
            <a:chOff x="8044480" y="3685501"/>
            <a:chExt cx="2317686" cy="2317686"/>
          </a:xfrm>
        </p:grpSpPr>
        <p:sp>
          <p:nvSpPr>
            <p:cNvPr id="83" name="Oval 82">
              <a:extLst>
                <a:ext uri="{FF2B5EF4-FFF2-40B4-BE49-F238E27FC236}">
                  <a16:creationId xmlns:a16="http://schemas.microsoft.com/office/drawing/2014/main" id="{03CF6A46-DF29-A138-3CBE-A15A9A3029AB}"/>
                </a:ext>
              </a:extLst>
            </p:cNvPr>
            <p:cNvSpPr/>
            <p:nvPr/>
          </p:nvSpPr>
          <p:spPr>
            <a:xfrm>
              <a:off x="8044480" y="3685501"/>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85" name="Picture 84">
              <a:extLst>
                <a:ext uri="{FF2B5EF4-FFF2-40B4-BE49-F238E27FC236}">
                  <a16:creationId xmlns:a16="http://schemas.microsoft.com/office/drawing/2014/main" id="{F29949F9-5A71-F5D8-B925-DDF7BD6DFE58}"/>
                </a:ext>
              </a:extLst>
            </p:cNvPr>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8424128" y="4204841"/>
              <a:ext cx="1513344" cy="1466056"/>
            </a:xfrm>
            <a:prstGeom prst="rect">
              <a:avLst/>
            </a:prstGeom>
          </p:spPr>
        </p:pic>
      </p:grpSp>
      <p:grpSp>
        <p:nvGrpSpPr>
          <p:cNvPr id="86" name="Group 85">
            <a:extLst>
              <a:ext uri="{FF2B5EF4-FFF2-40B4-BE49-F238E27FC236}">
                <a16:creationId xmlns:a16="http://schemas.microsoft.com/office/drawing/2014/main" id="{9B7E80F0-DB8A-682A-9A80-E1F196253951}"/>
              </a:ext>
            </a:extLst>
          </p:cNvPr>
          <p:cNvGrpSpPr/>
          <p:nvPr/>
        </p:nvGrpSpPr>
        <p:grpSpPr>
          <a:xfrm>
            <a:off x="3647846" y="4298241"/>
            <a:ext cx="1314592" cy="1296717"/>
            <a:chOff x="9416007" y="1718663"/>
            <a:chExt cx="2317686" cy="2317686"/>
          </a:xfrm>
        </p:grpSpPr>
        <p:sp>
          <p:nvSpPr>
            <p:cNvPr id="87" name="Oval 86">
              <a:extLst>
                <a:ext uri="{FF2B5EF4-FFF2-40B4-BE49-F238E27FC236}">
                  <a16:creationId xmlns:a16="http://schemas.microsoft.com/office/drawing/2014/main" id="{11D0ABF6-B978-0D5C-3F9D-48F5F495214C}"/>
                </a:ext>
              </a:extLst>
            </p:cNvPr>
            <p:cNvSpPr/>
            <p:nvPr/>
          </p:nvSpPr>
          <p:spPr>
            <a:xfrm>
              <a:off x="9416007" y="171866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sz="2200"/>
            </a:p>
          </p:txBody>
        </p:sp>
        <p:pic>
          <p:nvPicPr>
            <p:cNvPr id="89" name="Picture 88">
              <a:extLst>
                <a:ext uri="{FF2B5EF4-FFF2-40B4-BE49-F238E27FC236}">
                  <a16:creationId xmlns:a16="http://schemas.microsoft.com/office/drawing/2014/main" id="{EFF828B2-00C8-E3DD-CA3B-951CC36C6069}"/>
                </a:ext>
              </a:extLst>
            </p:cNvPr>
            <p:cNvPicPr>
              <a:picLocks noChangeAspect="1"/>
            </p:cNvPicPr>
            <p:nvPr/>
          </p:nvPicPr>
          <p:blipFill>
            <a:blip r:embed="rId14">
              <a:biLevel thresh="25000"/>
              <a:extLst>
                <a:ext uri="{28A0092B-C50C-407E-A947-70E740481C1C}">
                  <a14:useLocalDpi xmlns:a14="http://schemas.microsoft.com/office/drawing/2010/main" val="0"/>
                </a:ext>
              </a:extLst>
            </a:blip>
            <a:stretch>
              <a:fillRect/>
            </a:stretch>
          </p:blipFill>
          <p:spPr>
            <a:xfrm>
              <a:off x="9726047" y="2029416"/>
              <a:ext cx="1786814" cy="1696180"/>
            </a:xfrm>
            <a:prstGeom prst="rect">
              <a:avLst/>
            </a:prstGeom>
          </p:spPr>
        </p:pic>
      </p:grpSp>
    </p:spTree>
    <p:extLst>
      <p:ext uri="{BB962C8B-B14F-4D97-AF65-F5344CB8AC3E}">
        <p14:creationId xmlns:p14="http://schemas.microsoft.com/office/powerpoint/2010/main" val="329902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73" grpId="0"/>
      <p:bldP spid="75" grpId="0"/>
      <p:bldP spid="76" grpId="0"/>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689F-7766-84CD-C2A3-E1351F092D0D}"/>
            </a:ext>
          </a:extLst>
        </p:cNvPr>
        <p:cNvGrpSpPr/>
        <p:nvPr/>
      </p:nvGrpSpPr>
      <p:grpSpPr>
        <a:xfrm>
          <a:off x="0" y="0"/>
          <a:ext cx="0" cy="0"/>
          <a:chOff x="0" y="0"/>
          <a:chExt cx="0" cy="0"/>
        </a:xfrm>
      </p:grpSpPr>
      <p:sp>
        <p:nvSpPr>
          <p:cNvPr id="47" name="Rectangle: Diagonal Corners Rounded 46">
            <a:extLst>
              <a:ext uri="{FF2B5EF4-FFF2-40B4-BE49-F238E27FC236}">
                <a16:creationId xmlns:a16="http://schemas.microsoft.com/office/drawing/2014/main" id="{C04E00DA-44EF-9542-B9BA-2D25ECEAF841}"/>
              </a:ext>
            </a:extLst>
          </p:cNvPr>
          <p:cNvSpPr/>
          <p:nvPr/>
        </p:nvSpPr>
        <p:spPr>
          <a:xfrm>
            <a:off x="467534" y="4459639"/>
            <a:ext cx="4411348" cy="1727259"/>
          </a:xfrm>
          <a:prstGeom prst="round2Diag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endParaRPr lang="en-US" sz="2000" dirty="0">
              <a:solidFill>
                <a:srgbClr val="404040"/>
              </a:solidFill>
              <a:cs typeface="Segoe UI" panose="020B0502040204020203" pitchFamily="34" charset="0"/>
            </a:endParaRPr>
          </a:p>
        </p:txBody>
      </p:sp>
      <p:sp>
        <p:nvSpPr>
          <p:cNvPr id="46" name="Rectangle: Diagonal Corners Rounded 45">
            <a:extLst>
              <a:ext uri="{FF2B5EF4-FFF2-40B4-BE49-F238E27FC236}">
                <a16:creationId xmlns:a16="http://schemas.microsoft.com/office/drawing/2014/main" id="{CC1826F4-0E0A-84EE-07C7-C74B481FE4BA}"/>
              </a:ext>
            </a:extLst>
          </p:cNvPr>
          <p:cNvSpPr/>
          <p:nvPr/>
        </p:nvSpPr>
        <p:spPr>
          <a:xfrm>
            <a:off x="2120349" y="2562093"/>
            <a:ext cx="4411348" cy="1384995"/>
          </a:xfrm>
          <a:prstGeom prst="round2Diag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000" dirty="0">
              <a:solidFill>
                <a:srgbClr val="404040"/>
              </a:solidFill>
              <a:cs typeface="Segoe UI" panose="020B0502040204020203" pitchFamily="34" charset="0"/>
            </a:endParaRPr>
          </a:p>
        </p:txBody>
      </p:sp>
      <p:sp>
        <p:nvSpPr>
          <p:cNvPr id="2" name="Title 1">
            <a:extLst>
              <a:ext uri="{FF2B5EF4-FFF2-40B4-BE49-F238E27FC236}">
                <a16:creationId xmlns:a16="http://schemas.microsoft.com/office/drawing/2014/main" id="{C91D04C5-E567-7A8E-8DEF-C804B90E788A}"/>
              </a:ext>
            </a:extLst>
          </p:cNvPr>
          <p:cNvSpPr>
            <a:spLocks noGrp="1"/>
          </p:cNvSpPr>
          <p:nvPr>
            <p:ph type="title" idx="4294967295"/>
          </p:nvPr>
        </p:nvSpPr>
        <p:spPr>
          <a:xfrm>
            <a:off x="550375" y="22312"/>
            <a:ext cx="9902078" cy="1325563"/>
          </a:xfrm>
        </p:spPr>
        <p:txBody>
          <a:bodyPr>
            <a:normAutofit fontScale="90000"/>
          </a:bodyPr>
          <a:lstStyle/>
          <a:p>
            <a:r>
              <a:rPr lang="ru-RU" sz="3600" dirty="0"/>
              <a:t>Веб-сайт </a:t>
            </a:r>
            <a:r>
              <a:rPr lang="ru-RU" sz="3600" dirty="0" err="1"/>
              <a:t>SingStat</a:t>
            </a:r>
            <a:r>
              <a:rPr lang="ru-RU" sz="3600" dirty="0"/>
              <a:t> является основным интерфейсом Департамента статистики (DOS) для взаимодействия с заинтересованными сторонами.</a:t>
            </a:r>
            <a:endParaRPr lang="en-SG" sz="3600" dirty="0"/>
          </a:p>
        </p:txBody>
      </p:sp>
      <p:sp>
        <p:nvSpPr>
          <p:cNvPr id="4" name="TextBox 3">
            <a:extLst>
              <a:ext uri="{FF2B5EF4-FFF2-40B4-BE49-F238E27FC236}">
                <a16:creationId xmlns:a16="http://schemas.microsoft.com/office/drawing/2014/main" id="{6ABCBDF5-761C-09BA-DE96-AFEC3E2A366D}"/>
              </a:ext>
            </a:extLst>
          </p:cNvPr>
          <p:cNvSpPr txBox="1"/>
          <p:nvPr/>
        </p:nvSpPr>
        <p:spPr>
          <a:xfrm>
            <a:off x="573167" y="1250208"/>
            <a:ext cx="9705475" cy="707886"/>
          </a:xfrm>
          <a:prstGeom prst="rect">
            <a:avLst/>
          </a:prstGeom>
          <a:noFill/>
        </p:spPr>
        <p:txBody>
          <a:bodyPr wrap="square" rtlCol="0">
            <a:spAutoFit/>
          </a:bodyPr>
          <a:lstStyle/>
          <a:p>
            <a:pPr>
              <a:spcBef>
                <a:spcPts val="600"/>
              </a:spcBef>
              <a:spcAft>
                <a:spcPts val="1200"/>
              </a:spcAft>
              <a:buClr>
                <a:schemeClr val="tx2">
                  <a:lumMod val="60000"/>
                  <a:lumOff val="40000"/>
                </a:schemeClr>
              </a:buClr>
              <a:defRPr/>
            </a:pPr>
            <a:r>
              <a:rPr lang="ru-RU" sz="2000" dirty="0">
                <a:solidFill>
                  <a:schemeClr val="accent3">
                    <a:lumMod val="50000"/>
                  </a:schemeClr>
                </a:solidFill>
                <a:ea typeface="MS PGothic" pitchFamily="34" charset="-128"/>
              </a:rPr>
              <a:t>Это платформа, где DOS делится своим видением, миссией и руководящими принципами, формируя доверие к статистике и процессам её подготовки.</a:t>
            </a:r>
            <a:endParaRPr lang="en-US" sz="2000" dirty="0">
              <a:solidFill>
                <a:schemeClr val="accent3">
                  <a:lumMod val="50000"/>
                </a:schemeClr>
              </a:solidFill>
              <a:ea typeface="MS PGothic" pitchFamily="34" charset="-128"/>
            </a:endParaRPr>
          </a:p>
        </p:txBody>
      </p:sp>
      <p:pic>
        <p:nvPicPr>
          <p:cNvPr id="20" name="Picture 19" descr="A logo of a website&#10;&#10;Description automatically generated">
            <a:extLst>
              <a:ext uri="{FF2B5EF4-FFF2-40B4-BE49-F238E27FC236}">
                <a16:creationId xmlns:a16="http://schemas.microsoft.com/office/drawing/2014/main" id="{58031868-F575-1ABE-7799-60035CD2C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4586" y="176102"/>
            <a:ext cx="1620000" cy="1620000"/>
          </a:xfrm>
          <a:prstGeom prst="rect">
            <a:avLst/>
          </a:prstGeom>
        </p:spPr>
      </p:pic>
      <p:sp>
        <p:nvSpPr>
          <p:cNvPr id="39" name="TextBox 38">
            <a:extLst>
              <a:ext uri="{FF2B5EF4-FFF2-40B4-BE49-F238E27FC236}">
                <a16:creationId xmlns:a16="http://schemas.microsoft.com/office/drawing/2014/main" id="{0B031B78-ED40-BAFE-CF42-C23026599169}"/>
              </a:ext>
            </a:extLst>
          </p:cNvPr>
          <p:cNvSpPr txBox="1"/>
          <p:nvPr/>
        </p:nvSpPr>
        <p:spPr bwMode="auto">
          <a:xfrm>
            <a:off x="2120349" y="2505659"/>
            <a:ext cx="4411348" cy="1384995"/>
          </a:xfrm>
          <a:prstGeom prst="rect">
            <a:avLst/>
          </a:prstGeom>
          <a:no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en-US" altLang="en-US" sz="800" dirty="0">
              <a:solidFill>
                <a:srgbClr val="F05515"/>
              </a:solidFill>
              <a:latin typeface="Calibri" pitchFamily="34" charset="0"/>
            </a:endParaRPr>
          </a:p>
          <a:p>
            <a:pPr algn="ctr" eaLnBrk="1" hangingPunct="1">
              <a:defRPr/>
            </a:pPr>
            <a:r>
              <a:rPr lang="ru-RU" altLang="en-US" sz="2800" dirty="0">
                <a:solidFill>
                  <a:srgbClr val="082569"/>
                </a:solidFill>
                <a:effectLst>
                  <a:outerShdw blurRad="38100" dist="38100" dir="2700000" algn="tl">
                    <a:srgbClr val="000000">
                      <a:alpha val="43137"/>
                    </a:srgbClr>
                  </a:outerShdw>
                </a:effectLst>
                <a:latin typeface="Calibri" pitchFamily="34" charset="0"/>
              </a:rPr>
              <a:t>Наше видение</a:t>
            </a:r>
            <a:endParaRPr lang="en-US" altLang="en-US" sz="2800" dirty="0">
              <a:solidFill>
                <a:srgbClr val="082569"/>
              </a:solidFill>
              <a:effectLst>
                <a:outerShdw blurRad="38100" dist="38100" dir="2700000" algn="tl">
                  <a:srgbClr val="000000">
                    <a:alpha val="43137"/>
                  </a:srgbClr>
                </a:outerShdw>
              </a:effectLst>
              <a:latin typeface="Calibri" pitchFamily="34" charset="0"/>
            </a:endParaRPr>
          </a:p>
          <a:p>
            <a:pPr algn="ctr" eaLnBrk="1" hangingPunct="1">
              <a:defRPr/>
            </a:pPr>
            <a:r>
              <a:rPr lang="ru-RU" altLang="en-US" sz="1600" dirty="0">
                <a:solidFill>
                  <a:srgbClr val="082569"/>
                </a:solidFill>
                <a:latin typeface="Speak Pro" panose="020B0504020101020102" pitchFamily="34" charset="0"/>
              </a:rPr>
              <a:t>Национальная статистическая служба, основанная на качестве, честности и профессионализме.</a:t>
            </a:r>
            <a:endParaRPr lang="en-US" altLang="en-US" sz="1600" dirty="0">
              <a:solidFill>
                <a:srgbClr val="082569"/>
              </a:solidFill>
              <a:latin typeface="Speak Pro" panose="020B0504020101020102" pitchFamily="34" charset="0"/>
            </a:endParaRPr>
          </a:p>
        </p:txBody>
      </p:sp>
      <p:graphicFrame>
        <p:nvGraphicFramePr>
          <p:cNvPr id="40" name="Table 39">
            <a:extLst>
              <a:ext uri="{FF2B5EF4-FFF2-40B4-BE49-F238E27FC236}">
                <a16:creationId xmlns:a16="http://schemas.microsoft.com/office/drawing/2014/main" id="{47DA3803-B02F-0E09-CAC9-623DDA61F24C}"/>
              </a:ext>
            </a:extLst>
          </p:cNvPr>
          <p:cNvGraphicFramePr>
            <a:graphicFrameLocks noGrp="1"/>
          </p:cNvGraphicFramePr>
          <p:nvPr>
            <p:extLst>
              <p:ext uri="{D42A27DB-BD31-4B8C-83A1-F6EECF244321}">
                <p14:modId xmlns:p14="http://schemas.microsoft.com/office/powerpoint/2010/main" val="1310062930"/>
              </p:ext>
            </p:extLst>
          </p:nvPr>
        </p:nvGraphicFramePr>
        <p:xfrm>
          <a:off x="6832863" y="2650111"/>
          <a:ext cx="4831723" cy="3657600"/>
        </p:xfrm>
        <a:graphic>
          <a:graphicData uri="http://schemas.openxmlformats.org/drawingml/2006/table">
            <a:tbl>
              <a:tblPr bandRow="1">
                <a:tableStyleId>{C083E6E3-FA7D-4D7B-A595-EF9225AFEA82}</a:tableStyleId>
              </a:tblPr>
              <a:tblGrid>
                <a:gridCol w="1110325">
                  <a:extLst>
                    <a:ext uri="{9D8B030D-6E8A-4147-A177-3AD203B41FA5}">
                      <a16:colId xmlns:a16="http://schemas.microsoft.com/office/drawing/2014/main" val="1077997271"/>
                    </a:ext>
                  </a:extLst>
                </a:gridCol>
                <a:gridCol w="3721398">
                  <a:extLst>
                    <a:ext uri="{9D8B030D-6E8A-4147-A177-3AD203B41FA5}">
                      <a16:colId xmlns:a16="http://schemas.microsoft.com/office/drawing/2014/main" val="1232332261"/>
                    </a:ext>
                  </a:extLst>
                </a:gridCol>
              </a:tblGrid>
              <a:tr h="370840">
                <a:tc>
                  <a:txBody>
                    <a:bodyPr/>
                    <a:lstStyle/>
                    <a:p>
                      <a:pPr algn="r"/>
                      <a:r>
                        <a:rPr lang="en-SG" sz="2400" b="1" dirty="0">
                          <a:solidFill>
                            <a:schemeClr val="accent6"/>
                          </a:solidFill>
                        </a:rPr>
                        <a:t>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000" dirty="0"/>
                        <a:t>Профессионализм и экспертиза</a:t>
                      </a:r>
                      <a:endParaRPr lang="en-SG" sz="2000" dirty="0"/>
                    </a:p>
                  </a:txBody>
                  <a:tcPr/>
                </a:tc>
                <a:extLst>
                  <a:ext uri="{0D108BD9-81ED-4DB2-BD59-A6C34878D82A}">
                    <a16:rowId xmlns:a16="http://schemas.microsoft.com/office/drawing/2014/main" val="1984577581"/>
                  </a:ext>
                </a:extLst>
              </a:tr>
              <a:tr h="370840">
                <a:tc>
                  <a:txBody>
                    <a:bodyPr/>
                    <a:lstStyle/>
                    <a:p>
                      <a:pPr algn="r"/>
                      <a:r>
                        <a:rPr lang="en-SG" sz="2400" b="1" dirty="0">
                          <a:solidFill>
                            <a:schemeClr val="accent6"/>
                          </a:solidFill>
                        </a:rPr>
                        <a:t>R</a:t>
                      </a:r>
                    </a:p>
                  </a:txBody>
                  <a:tcPr/>
                </a:tc>
                <a:tc>
                  <a:txBody>
                    <a:bodyPr/>
                    <a:lstStyle/>
                    <a:p>
                      <a:r>
                        <a:rPr lang="ru-RU" sz="2000" dirty="0"/>
                        <a:t>Релевантность и надежность</a:t>
                      </a:r>
                      <a:endParaRPr lang="en-SG" sz="2000" dirty="0"/>
                    </a:p>
                  </a:txBody>
                  <a:tcPr>
                    <a:lnB>
                      <a:noFill/>
                    </a:lnB>
                  </a:tcPr>
                </a:tc>
                <a:extLst>
                  <a:ext uri="{0D108BD9-81ED-4DB2-BD59-A6C34878D82A}">
                    <a16:rowId xmlns:a16="http://schemas.microsoft.com/office/drawing/2014/main" val="2360075328"/>
                  </a:ext>
                </a:extLst>
              </a:tr>
              <a:tr h="370840">
                <a:tc>
                  <a:txBody>
                    <a:bodyPr/>
                    <a:lstStyle/>
                    <a:p>
                      <a:pPr algn="r"/>
                      <a:r>
                        <a:rPr lang="en-SG" sz="2400" b="1" dirty="0">
                          <a:solidFill>
                            <a:schemeClr val="accent6"/>
                          </a:solidFill>
                        </a:rPr>
                        <a:t>A</a:t>
                      </a:r>
                    </a:p>
                  </a:txBody>
                  <a:tcPr>
                    <a:lnR>
                      <a:noFill/>
                    </a:lnR>
                  </a:tcPr>
                </a:tc>
                <a:tc>
                  <a:txBody>
                    <a:bodyPr/>
                    <a:lstStyle/>
                    <a:p>
                      <a:r>
                        <a:rPr lang="ru-RU" sz="2000" dirty="0"/>
                        <a:t>Доступность</a:t>
                      </a:r>
                      <a:endParaRPr lang="en-SG" sz="2000" dirty="0"/>
                    </a:p>
                  </a:txBody>
                  <a:tcP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229242101"/>
                  </a:ext>
                </a:extLst>
              </a:tr>
              <a:tr h="370840">
                <a:tc>
                  <a:txBody>
                    <a:bodyPr/>
                    <a:lstStyle/>
                    <a:p>
                      <a:pPr algn="r"/>
                      <a:r>
                        <a:rPr lang="en-SG" sz="2400" b="1" dirty="0">
                          <a:solidFill>
                            <a:schemeClr val="accent6"/>
                          </a:solidFill>
                        </a:rPr>
                        <a:t>C</a:t>
                      </a:r>
                    </a:p>
                  </a:txBody>
                  <a:tcPr/>
                </a:tc>
                <a:tc>
                  <a:txBody>
                    <a:bodyPr/>
                    <a:lstStyle/>
                    <a:p>
                      <a:r>
                        <a:rPr lang="ru-RU" sz="2000" dirty="0"/>
                        <a:t>Конфиденциальность</a:t>
                      </a:r>
                      <a:endParaRPr lang="en-SG" sz="2000" dirty="0"/>
                    </a:p>
                  </a:txBody>
                  <a:tcPr>
                    <a:lnT>
                      <a:noFill/>
                    </a:lnT>
                  </a:tcPr>
                </a:tc>
                <a:extLst>
                  <a:ext uri="{0D108BD9-81ED-4DB2-BD59-A6C34878D82A}">
                    <a16:rowId xmlns:a16="http://schemas.microsoft.com/office/drawing/2014/main" val="1285702243"/>
                  </a:ext>
                </a:extLst>
              </a:tr>
              <a:tr h="370840">
                <a:tc>
                  <a:txBody>
                    <a:bodyPr/>
                    <a:lstStyle/>
                    <a:p>
                      <a:pPr algn="r"/>
                      <a:r>
                        <a:rPr lang="en-SG" sz="2400" b="1" dirty="0">
                          <a:solidFill>
                            <a:schemeClr val="accent6"/>
                          </a:solidFill>
                        </a:rPr>
                        <a:t>T</a:t>
                      </a:r>
                    </a:p>
                  </a:txBody>
                  <a:tcPr/>
                </a:tc>
                <a:tc>
                  <a:txBody>
                    <a:bodyPr/>
                    <a:lstStyle/>
                    <a:p>
                      <a:r>
                        <a:rPr lang="ru-RU" sz="2000" dirty="0"/>
                        <a:t>Оперативность</a:t>
                      </a:r>
                      <a:endParaRPr lang="en-SG" sz="2000" dirty="0"/>
                    </a:p>
                  </a:txBody>
                  <a:tcPr/>
                </a:tc>
                <a:extLst>
                  <a:ext uri="{0D108BD9-81ED-4DB2-BD59-A6C34878D82A}">
                    <a16:rowId xmlns:a16="http://schemas.microsoft.com/office/drawing/2014/main" val="378641900"/>
                  </a:ext>
                </a:extLst>
              </a:tr>
              <a:tr h="370840">
                <a:tc>
                  <a:txBody>
                    <a:bodyPr/>
                    <a:lstStyle/>
                    <a:p>
                      <a:pPr algn="r"/>
                      <a:r>
                        <a:rPr lang="en-SG" sz="2400" b="1" dirty="0">
                          <a:solidFill>
                            <a:schemeClr val="accent6"/>
                          </a:solidFill>
                        </a:rPr>
                        <a:t>I</a:t>
                      </a:r>
                    </a:p>
                  </a:txBody>
                  <a:tcPr/>
                </a:tc>
                <a:tc>
                  <a:txBody>
                    <a:bodyPr/>
                    <a:lstStyle/>
                    <a:p>
                      <a:r>
                        <a:rPr lang="ru-RU" sz="2000" dirty="0"/>
                        <a:t>Инновации</a:t>
                      </a:r>
                      <a:endParaRPr lang="en-SG" sz="2000" dirty="0"/>
                    </a:p>
                  </a:txBody>
                  <a:tcPr/>
                </a:tc>
                <a:extLst>
                  <a:ext uri="{0D108BD9-81ED-4DB2-BD59-A6C34878D82A}">
                    <a16:rowId xmlns:a16="http://schemas.microsoft.com/office/drawing/2014/main" val="1991264295"/>
                  </a:ext>
                </a:extLst>
              </a:tr>
              <a:tr h="370840">
                <a:tc>
                  <a:txBody>
                    <a:bodyPr/>
                    <a:lstStyle/>
                    <a:p>
                      <a:pPr algn="r"/>
                      <a:r>
                        <a:rPr lang="en-SG" sz="2400" b="1" dirty="0">
                          <a:solidFill>
                            <a:schemeClr val="accent6"/>
                          </a:solidFill>
                        </a:rPr>
                        <a:t>C</a:t>
                      </a:r>
                    </a:p>
                  </a:txBody>
                  <a:tcPr/>
                </a:tc>
                <a:tc>
                  <a:txBody>
                    <a:bodyPr/>
                    <a:lstStyle/>
                    <a:p>
                      <a:r>
                        <a:rPr lang="ru-RU" sz="2000" dirty="0"/>
                        <a:t>Сотрудничество</a:t>
                      </a:r>
                      <a:endParaRPr lang="en-SG" sz="2000" dirty="0"/>
                    </a:p>
                  </a:txBody>
                  <a:tcPr/>
                </a:tc>
                <a:extLst>
                  <a:ext uri="{0D108BD9-81ED-4DB2-BD59-A6C34878D82A}">
                    <a16:rowId xmlns:a16="http://schemas.microsoft.com/office/drawing/2014/main" val="3723265938"/>
                  </a:ext>
                </a:extLst>
              </a:tr>
              <a:tr h="370840">
                <a:tc>
                  <a:txBody>
                    <a:bodyPr/>
                    <a:lstStyle/>
                    <a:p>
                      <a:pPr algn="r"/>
                      <a:r>
                        <a:rPr lang="en-SG" sz="2400" b="1" dirty="0">
                          <a:solidFill>
                            <a:schemeClr val="accent6"/>
                          </a:solidFill>
                        </a:rPr>
                        <a:t>E</a:t>
                      </a:r>
                    </a:p>
                  </a:txBody>
                  <a:tcPr/>
                </a:tc>
                <a:tc>
                  <a:txBody>
                    <a:bodyPr/>
                    <a:lstStyle/>
                    <a:p>
                      <a:r>
                        <a:rPr lang="ru-RU" sz="2000" dirty="0"/>
                        <a:t>Эффективность</a:t>
                      </a:r>
                      <a:endParaRPr lang="en-SG" sz="2000" dirty="0"/>
                    </a:p>
                  </a:txBody>
                  <a:tcPr/>
                </a:tc>
                <a:extLst>
                  <a:ext uri="{0D108BD9-81ED-4DB2-BD59-A6C34878D82A}">
                    <a16:rowId xmlns:a16="http://schemas.microsoft.com/office/drawing/2014/main" val="1481810761"/>
                  </a:ext>
                </a:extLst>
              </a:tr>
            </a:tbl>
          </a:graphicData>
        </a:graphic>
      </p:graphicFrame>
      <p:sp>
        <p:nvSpPr>
          <p:cNvPr id="42" name="TextBox 41">
            <a:extLst>
              <a:ext uri="{FF2B5EF4-FFF2-40B4-BE49-F238E27FC236}">
                <a16:creationId xmlns:a16="http://schemas.microsoft.com/office/drawing/2014/main" id="{97B7E8AA-D215-0770-0A73-5B9935BCDFCD}"/>
              </a:ext>
            </a:extLst>
          </p:cNvPr>
          <p:cNvSpPr txBox="1"/>
          <p:nvPr/>
        </p:nvSpPr>
        <p:spPr>
          <a:xfrm>
            <a:off x="6198637" y="1783040"/>
            <a:ext cx="6100174" cy="954107"/>
          </a:xfrm>
          <a:prstGeom prst="rect">
            <a:avLst/>
          </a:prstGeom>
          <a:noFill/>
          <a:effectLst/>
        </p:spPr>
        <p:txBody>
          <a:bodyPr wrap="square">
            <a:spAutoFit/>
          </a:bodyPr>
          <a:lstStyle/>
          <a:p>
            <a:pPr algn="ctr" eaLnBrk="1" hangingPunct="1">
              <a:defRPr/>
            </a:pPr>
            <a:r>
              <a:rPr lang="ru-RU" altLang="en-US" sz="2800" dirty="0">
                <a:solidFill>
                  <a:schemeClr val="accent6"/>
                </a:solidFill>
                <a:effectLst>
                  <a:outerShdw blurRad="38100" dist="38100" dir="2700000" algn="tl">
                    <a:srgbClr val="000000">
                      <a:alpha val="43137"/>
                    </a:srgbClr>
                  </a:outerShdw>
                </a:effectLst>
                <a:latin typeface="Calibri" pitchFamily="34" charset="0"/>
              </a:rPr>
              <a:t>Мы руководствуемся принципом «</a:t>
            </a:r>
            <a:r>
              <a:rPr lang="en-US" altLang="en-US" sz="2800" dirty="0">
                <a:solidFill>
                  <a:schemeClr val="accent6"/>
                </a:solidFill>
                <a:effectLst>
                  <a:outerShdw blurRad="38100" dist="38100" dir="2700000" algn="tl">
                    <a:srgbClr val="000000">
                      <a:alpha val="43137"/>
                    </a:srgbClr>
                  </a:outerShdw>
                </a:effectLst>
                <a:latin typeface="Calibri" pitchFamily="34" charset="0"/>
              </a:rPr>
              <a:t>PRACTICE</a:t>
            </a:r>
            <a:r>
              <a:rPr lang="ru-RU" altLang="en-US" sz="2800" dirty="0">
                <a:solidFill>
                  <a:schemeClr val="accent6"/>
                </a:solidFill>
                <a:effectLst>
                  <a:outerShdw blurRad="38100" dist="38100" dir="2700000" algn="tl">
                    <a:srgbClr val="000000">
                      <a:alpha val="43137"/>
                    </a:srgbClr>
                  </a:outerShdw>
                </a:effectLst>
                <a:latin typeface="Calibri" pitchFamily="34" charset="0"/>
              </a:rPr>
              <a:t>»</a:t>
            </a:r>
            <a:endParaRPr lang="en-US" altLang="en-US" sz="2800" dirty="0">
              <a:solidFill>
                <a:schemeClr val="accent6"/>
              </a:solidFill>
              <a:effectLst>
                <a:outerShdw blurRad="38100" dist="38100" dir="2700000" algn="tl">
                  <a:srgbClr val="000000">
                    <a:alpha val="43137"/>
                  </a:srgbClr>
                </a:outerShdw>
              </a:effectLst>
              <a:latin typeface="Calibri" pitchFamily="34" charset="0"/>
            </a:endParaRPr>
          </a:p>
        </p:txBody>
      </p:sp>
      <p:pic>
        <p:nvPicPr>
          <p:cNvPr id="43" name="Picture 42">
            <a:extLst>
              <a:ext uri="{FF2B5EF4-FFF2-40B4-BE49-F238E27FC236}">
                <a16:creationId xmlns:a16="http://schemas.microsoft.com/office/drawing/2014/main" id="{35E3CA6C-6E4F-731E-A0EF-A8C36310F390}"/>
              </a:ext>
            </a:extLst>
          </p:cNvPr>
          <p:cNvPicPr>
            <a:picLocks noChangeAspect="1"/>
          </p:cNvPicPr>
          <p:nvPr/>
        </p:nvPicPr>
        <p:blipFill>
          <a:blip r:embed="rId4"/>
          <a:stretch>
            <a:fillRect/>
          </a:stretch>
        </p:blipFill>
        <p:spPr>
          <a:xfrm>
            <a:off x="587953" y="2505659"/>
            <a:ext cx="1415954" cy="1620000"/>
          </a:xfrm>
          <a:prstGeom prst="rect">
            <a:avLst/>
          </a:prstGeom>
        </p:spPr>
      </p:pic>
      <p:pic>
        <p:nvPicPr>
          <p:cNvPr id="44" name="Picture 43">
            <a:extLst>
              <a:ext uri="{FF2B5EF4-FFF2-40B4-BE49-F238E27FC236}">
                <a16:creationId xmlns:a16="http://schemas.microsoft.com/office/drawing/2014/main" id="{8358CC7C-B71D-049F-8C3D-22505A3A4D7F}"/>
              </a:ext>
            </a:extLst>
          </p:cNvPr>
          <p:cNvPicPr>
            <a:picLocks noChangeAspect="1"/>
          </p:cNvPicPr>
          <p:nvPr/>
        </p:nvPicPr>
        <p:blipFill>
          <a:blip r:embed="rId5"/>
          <a:stretch>
            <a:fillRect/>
          </a:stretch>
        </p:blipFill>
        <p:spPr>
          <a:xfrm>
            <a:off x="4966165" y="4459639"/>
            <a:ext cx="1498266" cy="1727259"/>
          </a:xfrm>
          <a:prstGeom prst="rect">
            <a:avLst/>
          </a:prstGeom>
        </p:spPr>
      </p:pic>
      <p:sp>
        <p:nvSpPr>
          <p:cNvPr id="45" name="TextBox 44">
            <a:extLst>
              <a:ext uri="{FF2B5EF4-FFF2-40B4-BE49-F238E27FC236}">
                <a16:creationId xmlns:a16="http://schemas.microsoft.com/office/drawing/2014/main" id="{2E7EA034-87E0-6C71-8933-76242092B337}"/>
              </a:ext>
            </a:extLst>
          </p:cNvPr>
          <p:cNvSpPr txBox="1"/>
          <p:nvPr/>
        </p:nvSpPr>
        <p:spPr bwMode="auto">
          <a:xfrm>
            <a:off x="528073" y="4507661"/>
            <a:ext cx="4262343" cy="1508105"/>
          </a:xfrm>
          <a:prstGeom prst="rect">
            <a:avLst/>
          </a:prstGeom>
          <a:no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ru-RU" altLang="en-US" sz="2800" dirty="0">
                <a:solidFill>
                  <a:srgbClr val="85156B"/>
                </a:solidFill>
                <a:effectLst>
                  <a:outerShdw blurRad="38100" dist="38100" dir="2700000" algn="tl">
                    <a:srgbClr val="000000">
                      <a:alpha val="43137"/>
                    </a:srgbClr>
                  </a:outerShdw>
                </a:effectLst>
                <a:latin typeface="Calibri" pitchFamily="34" charset="0"/>
              </a:rPr>
              <a:t>Наша миссия</a:t>
            </a:r>
            <a:endParaRPr lang="en-US" altLang="en-US" sz="2800" dirty="0">
              <a:solidFill>
                <a:srgbClr val="85156B"/>
              </a:solidFill>
              <a:effectLst>
                <a:outerShdw blurRad="38100" dist="38100" dir="2700000" algn="tl">
                  <a:srgbClr val="000000">
                    <a:alpha val="43137"/>
                  </a:srgbClr>
                </a:outerShdw>
              </a:effectLst>
              <a:latin typeface="Calibri" pitchFamily="34" charset="0"/>
            </a:endParaRPr>
          </a:p>
          <a:p>
            <a:pPr algn="ctr" eaLnBrk="1" hangingPunct="1">
              <a:defRPr/>
            </a:pPr>
            <a:r>
              <a:rPr lang="ru-RU" altLang="en-US" sz="1600" dirty="0">
                <a:solidFill>
                  <a:srgbClr val="85156B"/>
                </a:solidFill>
                <a:latin typeface="Speak Pro" panose="020B0504020101020102" pitchFamily="34" charset="0"/>
              </a:rPr>
              <a:t>Мы предоставляем содержательную статистику и надежные статистические услуги, которые помогают принимать взвешенные решения.</a:t>
            </a:r>
            <a:endParaRPr lang="en-US" altLang="en-US" sz="1600" dirty="0">
              <a:solidFill>
                <a:srgbClr val="85156B"/>
              </a:solidFill>
              <a:latin typeface="Speak Pro" panose="020B0504020101020102" pitchFamily="34" charset="0"/>
            </a:endParaRPr>
          </a:p>
        </p:txBody>
      </p:sp>
    </p:spTree>
    <p:extLst>
      <p:ext uri="{BB962C8B-B14F-4D97-AF65-F5344CB8AC3E}">
        <p14:creationId xmlns:p14="http://schemas.microsoft.com/office/powerpoint/2010/main" val="212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39" grpId="0"/>
      <p:bldP spid="42"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9507D-6002-2741-1EBA-7E76875289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6768EE-4C5C-B820-BCA7-2DAA71A7FF14}"/>
              </a:ext>
            </a:extLst>
          </p:cNvPr>
          <p:cNvSpPr>
            <a:spLocks noGrp="1"/>
          </p:cNvSpPr>
          <p:nvPr>
            <p:ph type="title"/>
          </p:nvPr>
        </p:nvSpPr>
        <p:spPr>
          <a:xfrm>
            <a:off x="390293" y="0"/>
            <a:ext cx="11727521" cy="1325563"/>
          </a:xfrm>
        </p:spPr>
        <p:txBody>
          <a:bodyPr>
            <a:normAutofit fontScale="90000"/>
          </a:bodyPr>
          <a:lstStyle/>
          <a:p>
            <a:r>
              <a:rPr lang="ru-RU" dirty="0"/>
              <a:t>На веб-сайте также представлена концепция DOS по управлению данными и их ответственному использованию</a:t>
            </a:r>
            <a:endParaRPr lang="en-SG" dirty="0"/>
          </a:p>
        </p:txBody>
      </p:sp>
      <p:sp>
        <p:nvSpPr>
          <p:cNvPr id="4" name="TextBox 3">
            <a:extLst>
              <a:ext uri="{FF2B5EF4-FFF2-40B4-BE49-F238E27FC236}">
                <a16:creationId xmlns:a16="http://schemas.microsoft.com/office/drawing/2014/main" id="{09AC4874-0E48-6876-0662-63CFE2FF1D69}"/>
              </a:ext>
            </a:extLst>
          </p:cNvPr>
          <p:cNvSpPr txBox="1"/>
          <p:nvPr/>
        </p:nvSpPr>
        <p:spPr>
          <a:xfrm>
            <a:off x="641686" y="1437846"/>
            <a:ext cx="3994860" cy="4524315"/>
          </a:xfrm>
          <a:prstGeom prst="rect">
            <a:avLst/>
          </a:prstGeom>
          <a:noFill/>
        </p:spPr>
        <p:txBody>
          <a:bodyPr wrap="square" rtlCol="0">
            <a:spAutoFit/>
          </a:bodyPr>
          <a:lstStyle/>
          <a:p>
            <a:pPr marL="268288" indent="-268288">
              <a:buFont typeface="Arial" panose="020B0604020202020204" pitchFamily="34" charset="0"/>
              <a:buChar char="•"/>
            </a:pPr>
            <a:r>
              <a:rPr lang="ru-RU" sz="1600" dirty="0">
                <a:solidFill>
                  <a:schemeClr val="accent3">
                    <a:lumMod val="50000"/>
                  </a:schemeClr>
                </a:solidFill>
                <a:cs typeface="Calibri" panose="020F0502020204030204" pitchFamily="34" charset="0"/>
              </a:rPr>
              <a:t>Фокус на производстве качественной статистики, разработке национальных статистических стандартов и координации статистической деятельности</a:t>
            </a:r>
          </a:p>
          <a:p>
            <a:pPr marL="268288" indent="-268288">
              <a:buFont typeface="Arial" panose="020B0604020202020204" pitchFamily="34" charset="0"/>
              <a:buChar char="•"/>
            </a:pPr>
            <a:r>
              <a:rPr lang="ru-RU" sz="1600" dirty="0">
                <a:solidFill>
                  <a:schemeClr val="accent3">
                    <a:lumMod val="50000"/>
                  </a:schemeClr>
                </a:solidFill>
                <a:cs typeface="Calibri" panose="020F0502020204030204" pitchFamily="34" charset="0"/>
              </a:rPr>
              <a:t>Обеспечение защиты и сохранения общественного доверия к управлению данными внутри DOS, чтобы поддерживать готовность населения делиться данными и обеспечивать их поток от общественности</a:t>
            </a:r>
          </a:p>
          <a:p>
            <a:pPr marL="268288" indent="-268288">
              <a:buFont typeface="Arial" panose="020B0604020202020204" pitchFamily="34" charset="0"/>
              <a:buChar char="•"/>
            </a:pPr>
            <a:r>
              <a:rPr lang="ru-RU" sz="1600" dirty="0">
                <a:solidFill>
                  <a:schemeClr val="accent3">
                    <a:lumMod val="50000"/>
                  </a:schemeClr>
                </a:solidFill>
                <a:cs typeface="Calibri" panose="020F0502020204030204" pitchFamily="34" charset="0"/>
              </a:rPr>
              <a:t>Служит хорошей базой знаний для внедрения ключевых принципов ответственного и этичного использования ИИ, таких как конфиденциальность данных, прозрачность и интерпретируемость моделей, а также ответственность</a:t>
            </a:r>
            <a:endParaRPr lang="en-SG" sz="1600" dirty="0">
              <a:solidFill>
                <a:schemeClr val="accent3">
                  <a:lumMod val="50000"/>
                </a:schemeClr>
              </a:solidFill>
              <a:cs typeface="Calibri" panose="020F0502020204030204" pitchFamily="34" charset="0"/>
            </a:endParaRPr>
          </a:p>
        </p:txBody>
      </p:sp>
      <p:pic>
        <p:nvPicPr>
          <p:cNvPr id="5" name="Picture 4">
            <a:extLst>
              <a:ext uri="{FF2B5EF4-FFF2-40B4-BE49-F238E27FC236}">
                <a16:creationId xmlns:a16="http://schemas.microsoft.com/office/drawing/2014/main" id="{A301EAB9-CA36-5BA4-6008-6A5189A5BA7E}"/>
              </a:ext>
            </a:extLst>
          </p:cNvPr>
          <p:cNvPicPr>
            <a:picLocks noChangeAspect="1"/>
          </p:cNvPicPr>
          <p:nvPr/>
        </p:nvPicPr>
        <p:blipFill>
          <a:blip r:embed="rId3"/>
          <a:stretch>
            <a:fillRect/>
          </a:stretch>
        </p:blipFill>
        <p:spPr>
          <a:xfrm>
            <a:off x="4636546" y="1437845"/>
            <a:ext cx="7481268" cy="4882567"/>
          </a:xfrm>
          <a:prstGeom prst="rect">
            <a:avLst/>
          </a:prstGeom>
        </p:spPr>
      </p:pic>
      <p:sp>
        <p:nvSpPr>
          <p:cNvPr id="6" name="TextBox 5">
            <a:extLst>
              <a:ext uri="{FF2B5EF4-FFF2-40B4-BE49-F238E27FC236}">
                <a16:creationId xmlns:a16="http://schemas.microsoft.com/office/drawing/2014/main" id="{8A8AFB62-BDC7-4CA6-8775-98EB64D0E0A5}"/>
              </a:ext>
            </a:extLst>
          </p:cNvPr>
          <p:cNvSpPr txBox="1"/>
          <p:nvPr/>
        </p:nvSpPr>
        <p:spPr>
          <a:xfrm>
            <a:off x="4636546" y="1505634"/>
            <a:ext cx="2174966" cy="276999"/>
          </a:xfrm>
          <a:prstGeom prst="rect">
            <a:avLst/>
          </a:prstGeom>
          <a:solidFill>
            <a:srgbClr val="F7F7F7"/>
          </a:solidFill>
        </p:spPr>
        <p:txBody>
          <a:bodyPr wrap="square">
            <a:spAutoFit/>
          </a:bodyPr>
          <a:lstStyle/>
          <a:p>
            <a:r>
              <a:rPr lang="ru-RU" sz="600" dirty="0">
                <a:solidFill>
                  <a:srgbClr val="008262"/>
                </a:solidFill>
                <a:effectLst/>
              </a:rPr>
              <a:t>Установка долгосрочного направления роли DOS в экосистеме данных</a:t>
            </a:r>
          </a:p>
        </p:txBody>
      </p:sp>
      <p:sp>
        <p:nvSpPr>
          <p:cNvPr id="8" name="TextBox 7">
            <a:extLst>
              <a:ext uri="{FF2B5EF4-FFF2-40B4-BE49-F238E27FC236}">
                <a16:creationId xmlns:a16="http://schemas.microsoft.com/office/drawing/2014/main" id="{83478030-5C40-4FCA-9C83-D3CB6C3EEBCB}"/>
              </a:ext>
            </a:extLst>
          </p:cNvPr>
          <p:cNvSpPr txBox="1"/>
          <p:nvPr/>
        </p:nvSpPr>
        <p:spPr>
          <a:xfrm>
            <a:off x="6673836" y="1505633"/>
            <a:ext cx="1957570" cy="276999"/>
          </a:xfrm>
          <a:prstGeom prst="rect">
            <a:avLst/>
          </a:prstGeom>
          <a:solidFill>
            <a:srgbClr val="F7F7F7"/>
          </a:solidFill>
        </p:spPr>
        <p:txBody>
          <a:bodyPr wrap="square">
            <a:spAutoFit/>
          </a:bodyPr>
          <a:lstStyle/>
          <a:p>
            <a:r>
              <a:rPr lang="ru-RU" sz="600" dirty="0">
                <a:solidFill>
                  <a:srgbClr val="B1602B"/>
                </a:solidFill>
                <a:effectLst/>
              </a:rPr>
              <a:t>Предоставление данных и аналитической поддержки с использованием передовых технологий</a:t>
            </a:r>
          </a:p>
        </p:txBody>
      </p:sp>
      <p:sp>
        <p:nvSpPr>
          <p:cNvPr id="10" name="TextBox 9">
            <a:extLst>
              <a:ext uri="{FF2B5EF4-FFF2-40B4-BE49-F238E27FC236}">
                <a16:creationId xmlns:a16="http://schemas.microsoft.com/office/drawing/2014/main" id="{FC349DB7-36DA-4B2A-842A-3A43CC962E4C}"/>
              </a:ext>
            </a:extLst>
          </p:cNvPr>
          <p:cNvSpPr txBox="1"/>
          <p:nvPr/>
        </p:nvSpPr>
        <p:spPr>
          <a:xfrm>
            <a:off x="5029070" y="1805205"/>
            <a:ext cx="1269659" cy="369332"/>
          </a:xfrm>
          <a:prstGeom prst="rect">
            <a:avLst/>
          </a:prstGeom>
          <a:solidFill>
            <a:srgbClr val="00590F"/>
          </a:solidFill>
        </p:spPr>
        <p:txBody>
          <a:bodyPr wrap="square">
            <a:spAutoFit/>
          </a:bodyPr>
          <a:lstStyle/>
          <a:p>
            <a:r>
              <a:rPr lang="ru-RU" sz="600" dirty="0">
                <a:solidFill>
                  <a:schemeClr val="bg1"/>
                </a:solidFill>
                <a:effectLst/>
              </a:rPr>
              <a:t>Центр компетенций по индивидуальным и бизнес-данным</a:t>
            </a:r>
          </a:p>
        </p:txBody>
      </p:sp>
      <p:sp>
        <p:nvSpPr>
          <p:cNvPr id="12" name="TextBox 11">
            <a:extLst>
              <a:ext uri="{FF2B5EF4-FFF2-40B4-BE49-F238E27FC236}">
                <a16:creationId xmlns:a16="http://schemas.microsoft.com/office/drawing/2014/main" id="{244F65FF-598A-40C3-97E8-A42D7269205A}"/>
              </a:ext>
            </a:extLst>
          </p:cNvPr>
          <p:cNvSpPr txBox="1"/>
          <p:nvPr/>
        </p:nvSpPr>
        <p:spPr>
          <a:xfrm>
            <a:off x="5472569" y="2347742"/>
            <a:ext cx="710517" cy="276999"/>
          </a:xfrm>
          <a:prstGeom prst="rect">
            <a:avLst/>
          </a:prstGeom>
          <a:solidFill>
            <a:srgbClr val="FFFFFF"/>
          </a:solidFill>
        </p:spPr>
        <p:txBody>
          <a:bodyPr wrap="square">
            <a:spAutoFit/>
          </a:bodyPr>
          <a:lstStyle/>
          <a:p>
            <a:r>
              <a:rPr lang="ru-RU" sz="400" dirty="0">
                <a:effectLst/>
              </a:rPr>
              <a:t>Ведущее национальное статистическое управление</a:t>
            </a:r>
          </a:p>
        </p:txBody>
      </p:sp>
      <p:sp>
        <p:nvSpPr>
          <p:cNvPr id="14" name="TextBox 13">
            <a:extLst>
              <a:ext uri="{FF2B5EF4-FFF2-40B4-BE49-F238E27FC236}">
                <a16:creationId xmlns:a16="http://schemas.microsoft.com/office/drawing/2014/main" id="{6B9590BD-2067-45C2-A4F4-7988E02A0418}"/>
              </a:ext>
            </a:extLst>
          </p:cNvPr>
          <p:cNvSpPr txBox="1"/>
          <p:nvPr/>
        </p:nvSpPr>
        <p:spPr>
          <a:xfrm>
            <a:off x="6838968" y="1882651"/>
            <a:ext cx="1627305" cy="276998"/>
          </a:xfrm>
          <a:prstGeom prst="rect">
            <a:avLst/>
          </a:prstGeom>
          <a:solidFill>
            <a:srgbClr val="FFFFFF"/>
          </a:solidFill>
        </p:spPr>
        <p:txBody>
          <a:bodyPr wrap="square">
            <a:spAutoFit/>
          </a:bodyPr>
          <a:lstStyle/>
          <a:p>
            <a:r>
              <a:rPr lang="ru-RU" sz="600" dirty="0">
                <a:effectLst/>
              </a:rPr>
              <a:t>Предоставление данных и аналитических инсайтов</a:t>
            </a:r>
          </a:p>
        </p:txBody>
      </p:sp>
      <p:sp>
        <p:nvSpPr>
          <p:cNvPr id="16" name="TextBox 15">
            <a:extLst>
              <a:ext uri="{FF2B5EF4-FFF2-40B4-BE49-F238E27FC236}">
                <a16:creationId xmlns:a16="http://schemas.microsoft.com/office/drawing/2014/main" id="{975099BF-8B04-4AC9-A41B-755B0C1931B1}"/>
              </a:ext>
            </a:extLst>
          </p:cNvPr>
          <p:cNvSpPr txBox="1"/>
          <p:nvPr/>
        </p:nvSpPr>
        <p:spPr>
          <a:xfrm>
            <a:off x="6838968" y="2271931"/>
            <a:ext cx="1627305" cy="246221"/>
          </a:xfrm>
          <a:prstGeom prst="rect">
            <a:avLst/>
          </a:prstGeom>
          <a:solidFill>
            <a:srgbClr val="FFFFFF"/>
          </a:solidFill>
        </p:spPr>
        <p:txBody>
          <a:bodyPr wrap="square">
            <a:spAutoFit/>
          </a:bodyPr>
          <a:lstStyle/>
          <a:p>
            <a:r>
              <a:rPr lang="ru-RU" sz="500" dirty="0">
                <a:effectLst/>
              </a:rPr>
              <a:t>Развитие Доверенного центра для индивидуальных и бизнес-данных в DOS</a:t>
            </a:r>
          </a:p>
        </p:txBody>
      </p:sp>
      <p:sp>
        <p:nvSpPr>
          <p:cNvPr id="18" name="TextBox 17">
            <a:extLst>
              <a:ext uri="{FF2B5EF4-FFF2-40B4-BE49-F238E27FC236}">
                <a16:creationId xmlns:a16="http://schemas.microsoft.com/office/drawing/2014/main" id="{A3846181-6A68-4E37-9448-AAD03D7E8D31}"/>
              </a:ext>
            </a:extLst>
          </p:cNvPr>
          <p:cNvSpPr txBox="1"/>
          <p:nvPr/>
        </p:nvSpPr>
        <p:spPr>
          <a:xfrm>
            <a:off x="6838968" y="2699547"/>
            <a:ext cx="1712849" cy="323165"/>
          </a:xfrm>
          <a:prstGeom prst="rect">
            <a:avLst/>
          </a:prstGeom>
          <a:solidFill>
            <a:srgbClr val="FFFFFF"/>
          </a:solidFill>
        </p:spPr>
        <p:txBody>
          <a:bodyPr wrap="square">
            <a:spAutoFit/>
          </a:bodyPr>
          <a:lstStyle/>
          <a:p>
            <a:r>
              <a:rPr lang="ru-RU" sz="500" dirty="0"/>
              <a:t>Запуск инновационных и ориентированных на пользователя центров данных, улучшение общественного доступа</a:t>
            </a:r>
          </a:p>
        </p:txBody>
      </p:sp>
      <p:sp>
        <p:nvSpPr>
          <p:cNvPr id="20" name="TextBox 19">
            <a:extLst>
              <a:ext uri="{FF2B5EF4-FFF2-40B4-BE49-F238E27FC236}">
                <a16:creationId xmlns:a16="http://schemas.microsoft.com/office/drawing/2014/main" id="{4FE7A3AE-B4CA-4E9B-B0D9-D88F1119C41D}"/>
              </a:ext>
            </a:extLst>
          </p:cNvPr>
          <p:cNvSpPr txBox="1"/>
          <p:nvPr/>
        </p:nvSpPr>
        <p:spPr>
          <a:xfrm>
            <a:off x="9497268" y="1446258"/>
            <a:ext cx="2053046" cy="369332"/>
          </a:xfrm>
          <a:prstGeom prst="rect">
            <a:avLst/>
          </a:prstGeom>
          <a:solidFill>
            <a:srgbClr val="FFFFFF"/>
          </a:solidFill>
        </p:spPr>
        <p:txBody>
          <a:bodyPr wrap="square">
            <a:spAutoFit/>
          </a:bodyPr>
          <a:lstStyle/>
          <a:p>
            <a:r>
              <a:rPr lang="ru-RU" sz="600" dirty="0">
                <a:solidFill>
                  <a:srgbClr val="B21EB7"/>
                </a:solidFill>
                <a:effectLst/>
              </a:rPr>
              <a:t>Использование партнёрств внутри и вне правительства для продвижения общих интересов внутри правительства</a:t>
            </a:r>
          </a:p>
        </p:txBody>
      </p:sp>
      <p:sp>
        <p:nvSpPr>
          <p:cNvPr id="21" name="TextBox 20">
            <a:extLst>
              <a:ext uri="{FF2B5EF4-FFF2-40B4-BE49-F238E27FC236}">
                <a16:creationId xmlns:a16="http://schemas.microsoft.com/office/drawing/2014/main" id="{A1A97427-D636-4575-9B35-EEFA6938A8ED}"/>
              </a:ext>
            </a:extLst>
          </p:cNvPr>
          <p:cNvSpPr txBox="1"/>
          <p:nvPr/>
        </p:nvSpPr>
        <p:spPr>
          <a:xfrm>
            <a:off x="9006512" y="1824003"/>
            <a:ext cx="627016" cy="246221"/>
          </a:xfrm>
          <a:prstGeom prst="rect">
            <a:avLst/>
          </a:prstGeom>
          <a:solidFill>
            <a:srgbClr val="B21EB7"/>
          </a:solidFill>
        </p:spPr>
        <p:txBody>
          <a:bodyPr wrap="square" rtlCol="0">
            <a:spAutoFit/>
          </a:bodyPr>
          <a:lstStyle/>
          <a:p>
            <a:r>
              <a:rPr lang="ru-RU" sz="500" dirty="0">
                <a:solidFill>
                  <a:schemeClr val="bg1"/>
                </a:solidFill>
              </a:rPr>
              <a:t>Внутри Правительства</a:t>
            </a:r>
          </a:p>
        </p:txBody>
      </p:sp>
      <p:sp>
        <p:nvSpPr>
          <p:cNvPr id="22" name="TextBox 21">
            <a:extLst>
              <a:ext uri="{FF2B5EF4-FFF2-40B4-BE49-F238E27FC236}">
                <a16:creationId xmlns:a16="http://schemas.microsoft.com/office/drawing/2014/main" id="{650B4EC7-30F1-4EED-88E9-4AFC31944CA0}"/>
              </a:ext>
            </a:extLst>
          </p:cNvPr>
          <p:cNvSpPr txBox="1"/>
          <p:nvPr/>
        </p:nvSpPr>
        <p:spPr>
          <a:xfrm>
            <a:off x="10532435" y="1815590"/>
            <a:ext cx="627016" cy="246221"/>
          </a:xfrm>
          <a:prstGeom prst="rect">
            <a:avLst/>
          </a:prstGeom>
          <a:solidFill>
            <a:srgbClr val="B21EB7"/>
          </a:solidFill>
        </p:spPr>
        <p:txBody>
          <a:bodyPr wrap="square" rtlCol="0">
            <a:spAutoFit/>
          </a:bodyPr>
          <a:lstStyle/>
          <a:p>
            <a:r>
              <a:rPr lang="ru-RU" sz="500" dirty="0">
                <a:solidFill>
                  <a:schemeClr val="bg1"/>
                </a:solidFill>
              </a:rPr>
              <a:t>За пределами Правительства</a:t>
            </a:r>
          </a:p>
        </p:txBody>
      </p:sp>
      <p:sp>
        <p:nvSpPr>
          <p:cNvPr id="24" name="TextBox 23">
            <a:extLst>
              <a:ext uri="{FF2B5EF4-FFF2-40B4-BE49-F238E27FC236}">
                <a16:creationId xmlns:a16="http://schemas.microsoft.com/office/drawing/2014/main" id="{3D83D534-750B-4A11-AC0A-654986CC4D8F}"/>
              </a:ext>
            </a:extLst>
          </p:cNvPr>
          <p:cNvSpPr txBox="1"/>
          <p:nvPr/>
        </p:nvSpPr>
        <p:spPr>
          <a:xfrm>
            <a:off x="9251853" y="2189410"/>
            <a:ext cx="1210914" cy="246221"/>
          </a:xfrm>
          <a:prstGeom prst="rect">
            <a:avLst/>
          </a:prstGeom>
          <a:solidFill>
            <a:srgbClr val="FFFFFF"/>
          </a:solidFill>
        </p:spPr>
        <p:txBody>
          <a:bodyPr wrap="square">
            <a:spAutoFit/>
          </a:bodyPr>
          <a:lstStyle/>
          <a:p>
            <a:r>
              <a:rPr lang="ru-RU" sz="500" dirty="0">
                <a:effectLst/>
              </a:rPr>
              <a:t>Подразделения исследований и статистики</a:t>
            </a:r>
          </a:p>
        </p:txBody>
      </p:sp>
      <p:sp>
        <p:nvSpPr>
          <p:cNvPr id="25" name="TextBox 24">
            <a:extLst>
              <a:ext uri="{FF2B5EF4-FFF2-40B4-BE49-F238E27FC236}">
                <a16:creationId xmlns:a16="http://schemas.microsoft.com/office/drawing/2014/main" id="{60790207-93F5-4B73-BBCD-17178E15309F}"/>
              </a:ext>
            </a:extLst>
          </p:cNvPr>
          <p:cNvSpPr txBox="1"/>
          <p:nvPr/>
        </p:nvSpPr>
        <p:spPr>
          <a:xfrm>
            <a:off x="9244992" y="2624741"/>
            <a:ext cx="1210914" cy="169277"/>
          </a:xfrm>
          <a:prstGeom prst="rect">
            <a:avLst/>
          </a:prstGeom>
          <a:solidFill>
            <a:srgbClr val="FFFFFF"/>
          </a:solidFill>
        </p:spPr>
        <p:txBody>
          <a:bodyPr wrap="square">
            <a:spAutoFit/>
          </a:bodyPr>
          <a:lstStyle/>
          <a:p>
            <a:r>
              <a:rPr lang="ru-RU" sz="500" dirty="0">
                <a:effectLst/>
              </a:rPr>
              <a:t>Производители данных</a:t>
            </a:r>
          </a:p>
        </p:txBody>
      </p:sp>
      <p:sp>
        <p:nvSpPr>
          <p:cNvPr id="26" name="TextBox 25">
            <a:extLst>
              <a:ext uri="{FF2B5EF4-FFF2-40B4-BE49-F238E27FC236}">
                <a16:creationId xmlns:a16="http://schemas.microsoft.com/office/drawing/2014/main" id="{C786FAE7-1C28-4D45-B2BD-9F351F5B199D}"/>
              </a:ext>
            </a:extLst>
          </p:cNvPr>
          <p:cNvSpPr txBox="1"/>
          <p:nvPr/>
        </p:nvSpPr>
        <p:spPr>
          <a:xfrm>
            <a:off x="9340786" y="3027509"/>
            <a:ext cx="1013705" cy="169277"/>
          </a:xfrm>
          <a:prstGeom prst="rect">
            <a:avLst/>
          </a:prstGeom>
          <a:solidFill>
            <a:srgbClr val="FFFFFF"/>
          </a:solidFill>
        </p:spPr>
        <p:txBody>
          <a:bodyPr wrap="square">
            <a:spAutoFit/>
          </a:bodyPr>
          <a:lstStyle/>
          <a:p>
            <a:r>
              <a:rPr lang="ru-RU" sz="500">
                <a:effectLst/>
              </a:rPr>
              <a:t>Агентства</a:t>
            </a:r>
            <a:endParaRPr lang="ru-RU" sz="500" dirty="0">
              <a:effectLst/>
            </a:endParaRPr>
          </a:p>
        </p:txBody>
      </p:sp>
      <p:sp>
        <p:nvSpPr>
          <p:cNvPr id="28" name="TextBox 27">
            <a:extLst>
              <a:ext uri="{FF2B5EF4-FFF2-40B4-BE49-F238E27FC236}">
                <a16:creationId xmlns:a16="http://schemas.microsoft.com/office/drawing/2014/main" id="{3D7B3C68-F239-40A9-99FD-4E1D4C3F1B7C}"/>
              </a:ext>
            </a:extLst>
          </p:cNvPr>
          <p:cNvSpPr txBox="1"/>
          <p:nvPr/>
        </p:nvSpPr>
        <p:spPr>
          <a:xfrm>
            <a:off x="10703287" y="2225764"/>
            <a:ext cx="1312817" cy="169277"/>
          </a:xfrm>
          <a:prstGeom prst="rect">
            <a:avLst/>
          </a:prstGeom>
          <a:solidFill>
            <a:srgbClr val="FFFFFF"/>
          </a:solidFill>
        </p:spPr>
        <p:txBody>
          <a:bodyPr wrap="square">
            <a:spAutoFit/>
          </a:bodyPr>
          <a:lstStyle/>
          <a:p>
            <a:r>
              <a:rPr lang="ru-RU" sz="500" dirty="0">
                <a:effectLst/>
              </a:rPr>
              <a:t>Частный сектор и общественность</a:t>
            </a:r>
          </a:p>
        </p:txBody>
      </p:sp>
      <p:sp>
        <p:nvSpPr>
          <p:cNvPr id="30" name="TextBox 29">
            <a:extLst>
              <a:ext uri="{FF2B5EF4-FFF2-40B4-BE49-F238E27FC236}">
                <a16:creationId xmlns:a16="http://schemas.microsoft.com/office/drawing/2014/main" id="{1B65E86B-CA63-435B-A7CD-BFB6C866FD82}"/>
              </a:ext>
            </a:extLst>
          </p:cNvPr>
          <p:cNvSpPr txBox="1"/>
          <p:nvPr/>
        </p:nvSpPr>
        <p:spPr>
          <a:xfrm>
            <a:off x="10754239" y="2576436"/>
            <a:ext cx="1210915" cy="246221"/>
          </a:xfrm>
          <a:prstGeom prst="rect">
            <a:avLst/>
          </a:prstGeom>
          <a:solidFill>
            <a:srgbClr val="FFFFFF"/>
          </a:solidFill>
        </p:spPr>
        <p:txBody>
          <a:bodyPr wrap="square">
            <a:spAutoFit/>
          </a:bodyPr>
          <a:lstStyle/>
          <a:p>
            <a:r>
              <a:rPr lang="ru-RU" sz="500" dirty="0">
                <a:effectLst/>
              </a:rPr>
              <a:t>Международные организации и эксперты</a:t>
            </a:r>
          </a:p>
        </p:txBody>
      </p:sp>
      <p:sp>
        <p:nvSpPr>
          <p:cNvPr id="32" name="TextBox 31">
            <a:extLst>
              <a:ext uri="{FF2B5EF4-FFF2-40B4-BE49-F238E27FC236}">
                <a16:creationId xmlns:a16="http://schemas.microsoft.com/office/drawing/2014/main" id="{2F7A2166-2781-49DC-9ECC-08F923981CDD}"/>
              </a:ext>
            </a:extLst>
          </p:cNvPr>
          <p:cNvSpPr txBox="1"/>
          <p:nvPr/>
        </p:nvSpPr>
        <p:spPr>
          <a:xfrm>
            <a:off x="10808079" y="3004052"/>
            <a:ext cx="1208025" cy="169277"/>
          </a:xfrm>
          <a:prstGeom prst="rect">
            <a:avLst/>
          </a:prstGeom>
          <a:solidFill>
            <a:srgbClr val="FFFFFF"/>
          </a:solidFill>
        </p:spPr>
        <p:txBody>
          <a:bodyPr wrap="square">
            <a:spAutoFit/>
          </a:bodyPr>
          <a:lstStyle/>
          <a:p>
            <a:r>
              <a:rPr lang="ru-RU" sz="500">
                <a:effectLst/>
              </a:rPr>
              <a:t>Консультативная панель </a:t>
            </a:r>
            <a:r>
              <a:rPr lang="en-US" sz="500">
                <a:effectLst/>
              </a:rPr>
              <a:t>DOS</a:t>
            </a:r>
            <a:endParaRPr lang="en-US" sz="500" dirty="0">
              <a:effectLst/>
            </a:endParaRPr>
          </a:p>
        </p:txBody>
      </p:sp>
      <p:sp>
        <p:nvSpPr>
          <p:cNvPr id="34" name="TextBox 33">
            <a:extLst>
              <a:ext uri="{FF2B5EF4-FFF2-40B4-BE49-F238E27FC236}">
                <a16:creationId xmlns:a16="http://schemas.microsoft.com/office/drawing/2014/main" id="{DABF2ED2-CF95-4889-BAC9-968ABDFB0475}"/>
              </a:ext>
            </a:extLst>
          </p:cNvPr>
          <p:cNvSpPr txBox="1"/>
          <p:nvPr/>
        </p:nvSpPr>
        <p:spPr>
          <a:xfrm>
            <a:off x="5228728" y="3959190"/>
            <a:ext cx="640849" cy="246221"/>
          </a:xfrm>
          <a:prstGeom prst="rect">
            <a:avLst/>
          </a:prstGeom>
          <a:solidFill>
            <a:srgbClr val="016731"/>
          </a:solidFill>
        </p:spPr>
        <p:txBody>
          <a:bodyPr wrap="square">
            <a:spAutoFit/>
          </a:bodyPr>
          <a:lstStyle/>
          <a:p>
            <a:r>
              <a:rPr lang="ru-RU" sz="500" dirty="0">
                <a:solidFill>
                  <a:srgbClr val="FFFFFF"/>
                </a:solidFill>
                <a:effectLst/>
              </a:rPr>
              <a:t>Видение и </a:t>
            </a:r>
          </a:p>
          <a:p>
            <a:r>
              <a:rPr lang="ru-RU" sz="500" dirty="0">
                <a:solidFill>
                  <a:srgbClr val="FFFFFF"/>
                </a:solidFill>
                <a:effectLst/>
              </a:rPr>
              <a:t>стратегия</a:t>
            </a:r>
          </a:p>
        </p:txBody>
      </p:sp>
      <p:sp>
        <p:nvSpPr>
          <p:cNvPr id="36" name="TextBox 35">
            <a:extLst>
              <a:ext uri="{FF2B5EF4-FFF2-40B4-BE49-F238E27FC236}">
                <a16:creationId xmlns:a16="http://schemas.microsoft.com/office/drawing/2014/main" id="{DD3AA99C-9BA1-4BF8-A55B-5A271CA87A3C}"/>
              </a:ext>
            </a:extLst>
          </p:cNvPr>
          <p:cNvSpPr txBox="1"/>
          <p:nvPr/>
        </p:nvSpPr>
        <p:spPr>
          <a:xfrm>
            <a:off x="6096000" y="3933691"/>
            <a:ext cx="990600" cy="246221"/>
          </a:xfrm>
          <a:prstGeom prst="rect">
            <a:avLst/>
          </a:prstGeom>
          <a:solidFill>
            <a:srgbClr val="017E9B"/>
          </a:solidFill>
        </p:spPr>
        <p:txBody>
          <a:bodyPr wrap="square">
            <a:spAutoFit/>
          </a:bodyPr>
          <a:lstStyle/>
          <a:p>
            <a:r>
              <a:rPr lang="ru-RU" sz="500" dirty="0">
                <a:solidFill>
                  <a:srgbClr val="FFFFFF"/>
                </a:solidFill>
                <a:effectLst/>
              </a:rPr>
              <a:t>Доверие, законодательство и управление</a:t>
            </a:r>
          </a:p>
        </p:txBody>
      </p:sp>
      <p:sp>
        <p:nvSpPr>
          <p:cNvPr id="38" name="TextBox 37">
            <a:extLst>
              <a:ext uri="{FF2B5EF4-FFF2-40B4-BE49-F238E27FC236}">
                <a16:creationId xmlns:a16="http://schemas.microsoft.com/office/drawing/2014/main" id="{C33A40BE-A055-4890-B2FA-DEB248F60FA3}"/>
              </a:ext>
            </a:extLst>
          </p:cNvPr>
          <p:cNvSpPr txBox="1"/>
          <p:nvPr/>
        </p:nvSpPr>
        <p:spPr>
          <a:xfrm>
            <a:off x="7180985" y="3947898"/>
            <a:ext cx="883152" cy="246221"/>
          </a:xfrm>
          <a:prstGeom prst="rect">
            <a:avLst/>
          </a:prstGeom>
          <a:solidFill>
            <a:srgbClr val="AA5402"/>
          </a:solidFill>
        </p:spPr>
        <p:txBody>
          <a:bodyPr wrap="square">
            <a:spAutoFit/>
          </a:bodyPr>
          <a:lstStyle/>
          <a:p>
            <a:r>
              <a:rPr lang="ru-RU" sz="500" dirty="0">
                <a:solidFill>
                  <a:srgbClr val="FFFFFF"/>
                </a:solidFill>
                <a:effectLst/>
              </a:rPr>
              <a:t>Инновации и услуги в области данных</a:t>
            </a:r>
          </a:p>
        </p:txBody>
      </p:sp>
      <p:sp>
        <p:nvSpPr>
          <p:cNvPr id="40" name="TextBox 39">
            <a:extLst>
              <a:ext uri="{FF2B5EF4-FFF2-40B4-BE49-F238E27FC236}">
                <a16:creationId xmlns:a16="http://schemas.microsoft.com/office/drawing/2014/main" id="{3B7B47BC-E64F-42BE-B50B-42767A97C604}"/>
              </a:ext>
            </a:extLst>
          </p:cNvPr>
          <p:cNvSpPr txBox="1"/>
          <p:nvPr/>
        </p:nvSpPr>
        <p:spPr>
          <a:xfrm>
            <a:off x="8232706" y="3939627"/>
            <a:ext cx="797400" cy="246221"/>
          </a:xfrm>
          <a:prstGeom prst="rect">
            <a:avLst/>
          </a:prstGeom>
          <a:solidFill>
            <a:srgbClr val="4562BA"/>
          </a:solidFill>
        </p:spPr>
        <p:txBody>
          <a:bodyPr wrap="square">
            <a:spAutoFit/>
          </a:bodyPr>
          <a:lstStyle/>
          <a:p>
            <a:r>
              <a:rPr lang="ru-RU" sz="500" dirty="0">
                <a:solidFill>
                  <a:srgbClr val="FFFFFF"/>
                </a:solidFill>
                <a:effectLst/>
              </a:rPr>
              <a:t>Стандарты и лучшие практики3</a:t>
            </a:r>
          </a:p>
        </p:txBody>
      </p:sp>
      <p:sp>
        <p:nvSpPr>
          <p:cNvPr id="42" name="TextBox 41">
            <a:extLst>
              <a:ext uri="{FF2B5EF4-FFF2-40B4-BE49-F238E27FC236}">
                <a16:creationId xmlns:a16="http://schemas.microsoft.com/office/drawing/2014/main" id="{DFB7AF3F-732E-4C14-B033-5B94D0F1DC18}"/>
              </a:ext>
            </a:extLst>
          </p:cNvPr>
          <p:cNvSpPr txBox="1"/>
          <p:nvPr/>
        </p:nvSpPr>
        <p:spPr>
          <a:xfrm>
            <a:off x="9240852" y="3947898"/>
            <a:ext cx="883151" cy="246221"/>
          </a:xfrm>
          <a:prstGeom prst="rect">
            <a:avLst/>
          </a:prstGeom>
          <a:solidFill>
            <a:srgbClr val="BC42BD"/>
          </a:solidFill>
        </p:spPr>
        <p:txBody>
          <a:bodyPr wrap="square">
            <a:spAutoFit/>
          </a:bodyPr>
          <a:lstStyle/>
          <a:p>
            <a:r>
              <a:rPr lang="ru-RU" sz="500" dirty="0">
                <a:solidFill>
                  <a:srgbClr val="FFFFFF"/>
                </a:solidFill>
                <a:effectLst/>
              </a:rPr>
              <a:t>Вовлечение и партнёрства</a:t>
            </a:r>
          </a:p>
        </p:txBody>
      </p:sp>
      <p:sp>
        <p:nvSpPr>
          <p:cNvPr id="44" name="TextBox 43">
            <a:extLst>
              <a:ext uri="{FF2B5EF4-FFF2-40B4-BE49-F238E27FC236}">
                <a16:creationId xmlns:a16="http://schemas.microsoft.com/office/drawing/2014/main" id="{A3EC6FCE-45F4-4CB0-88F2-20E7FB5F0A10}"/>
              </a:ext>
            </a:extLst>
          </p:cNvPr>
          <p:cNvSpPr txBox="1"/>
          <p:nvPr/>
        </p:nvSpPr>
        <p:spPr>
          <a:xfrm>
            <a:off x="10311690" y="3940872"/>
            <a:ext cx="752353" cy="246221"/>
          </a:xfrm>
          <a:prstGeom prst="rect">
            <a:avLst/>
          </a:prstGeom>
          <a:solidFill>
            <a:srgbClr val="FE5C36"/>
          </a:solidFill>
        </p:spPr>
        <p:txBody>
          <a:bodyPr wrap="square">
            <a:spAutoFit/>
          </a:bodyPr>
          <a:lstStyle/>
          <a:p>
            <a:r>
              <a:rPr lang="ru-RU" sz="500" dirty="0">
                <a:solidFill>
                  <a:srgbClr val="FFFFFF"/>
                </a:solidFill>
                <a:effectLst/>
              </a:rPr>
              <a:t>Развитие компетенций</a:t>
            </a:r>
          </a:p>
        </p:txBody>
      </p:sp>
      <p:sp>
        <p:nvSpPr>
          <p:cNvPr id="46" name="TextBox 45">
            <a:extLst>
              <a:ext uri="{FF2B5EF4-FFF2-40B4-BE49-F238E27FC236}">
                <a16:creationId xmlns:a16="http://schemas.microsoft.com/office/drawing/2014/main" id="{591E5A1B-3509-4D6F-A250-7ADB1545DD7B}"/>
              </a:ext>
            </a:extLst>
          </p:cNvPr>
          <p:cNvSpPr txBox="1"/>
          <p:nvPr/>
        </p:nvSpPr>
        <p:spPr>
          <a:xfrm>
            <a:off x="5171262" y="4807365"/>
            <a:ext cx="2302856" cy="338554"/>
          </a:xfrm>
          <a:prstGeom prst="rect">
            <a:avLst/>
          </a:prstGeom>
          <a:solidFill>
            <a:srgbClr val="F7F7F7"/>
          </a:solidFill>
        </p:spPr>
        <p:txBody>
          <a:bodyPr wrap="square">
            <a:spAutoFit/>
          </a:bodyPr>
          <a:lstStyle/>
          <a:p>
            <a:r>
              <a:rPr lang="ru-RU" sz="800" dirty="0">
                <a:solidFill>
                  <a:srgbClr val="00658E"/>
                </a:solidFill>
                <a:effectLst/>
              </a:rPr>
              <a:t>Создание и поддержание доверия и уверенности в управлении данными DOS</a:t>
            </a:r>
          </a:p>
        </p:txBody>
      </p:sp>
      <p:sp>
        <p:nvSpPr>
          <p:cNvPr id="48" name="TextBox 47">
            <a:extLst>
              <a:ext uri="{FF2B5EF4-FFF2-40B4-BE49-F238E27FC236}">
                <a16:creationId xmlns:a16="http://schemas.microsoft.com/office/drawing/2014/main" id="{71AAB50E-23EA-4E8A-B1ED-04B9C7B16558}"/>
              </a:ext>
            </a:extLst>
          </p:cNvPr>
          <p:cNvSpPr txBox="1"/>
          <p:nvPr/>
        </p:nvSpPr>
        <p:spPr>
          <a:xfrm>
            <a:off x="7652620" y="4850657"/>
            <a:ext cx="2071339" cy="338554"/>
          </a:xfrm>
          <a:prstGeom prst="rect">
            <a:avLst/>
          </a:prstGeom>
          <a:solidFill>
            <a:srgbClr val="F7F7F7"/>
          </a:solidFill>
        </p:spPr>
        <p:txBody>
          <a:bodyPr wrap="square">
            <a:spAutoFit/>
          </a:bodyPr>
          <a:lstStyle/>
          <a:p>
            <a:r>
              <a:rPr lang="ru-RU" sz="800" dirty="0">
                <a:solidFill>
                  <a:srgbClr val="0C269C"/>
                </a:solidFill>
                <a:effectLst/>
              </a:rPr>
              <a:t>Содействие внедрению соответствующих стандартов и лучших практик</a:t>
            </a:r>
          </a:p>
        </p:txBody>
      </p:sp>
      <p:sp>
        <p:nvSpPr>
          <p:cNvPr id="50" name="TextBox 49">
            <a:extLst>
              <a:ext uri="{FF2B5EF4-FFF2-40B4-BE49-F238E27FC236}">
                <a16:creationId xmlns:a16="http://schemas.microsoft.com/office/drawing/2014/main" id="{09C2F960-7429-4475-A5C2-D56DDBAD7996}"/>
              </a:ext>
            </a:extLst>
          </p:cNvPr>
          <p:cNvSpPr txBox="1"/>
          <p:nvPr/>
        </p:nvSpPr>
        <p:spPr>
          <a:xfrm>
            <a:off x="9723959" y="4798304"/>
            <a:ext cx="2174966" cy="338554"/>
          </a:xfrm>
          <a:prstGeom prst="rect">
            <a:avLst/>
          </a:prstGeom>
          <a:solidFill>
            <a:srgbClr val="F7F7F7"/>
          </a:solidFill>
        </p:spPr>
        <p:txBody>
          <a:bodyPr wrap="square">
            <a:spAutoFit/>
          </a:bodyPr>
          <a:lstStyle/>
          <a:p>
            <a:r>
              <a:rPr lang="ru-RU" sz="800" dirty="0">
                <a:solidFill>
                  <a:srgbClr val="FE4D20"/>
                </a:solidFill>
                <a:effectLst/>
              </a:rPr>
              <a:t>Масштабирование компетенций по всей цепочке создания ценности данных</a:t>
            </a:r>
          </a:p>
        </p:txBody>
      </p:sp>
      <p:sp>
        <p:nvSpPr>
          <p:cNvPr id="52" name="TextBox 51">
            <a:extLst>
              <a:ext uri="{FF2B5EF4-FFF2-40B4-BE49-F238E27FC236}">
                <a16:creationId xmlns:a16="http://schemas.microsoft.com/office/drawing/2014/main" id="{4D2DB90E-4B09-4862-9B4E-7F95A68B4D72}"/>
              </a:ext>
            </a:extLst>
          </p:cNvPr>
          <p:cNvSpPr txBox="1"/>
          <p:nvPr/>
        </p:nvSpPr>
        <p:spPr>
          <a:xfrm>
            <a:off x="4897987" y="5325998"/>
            <a:ext cx="661481" cy="276999"/>
          </a:xfrm>
          <a:prstGeom prst="rect">
            <a:avLst/>
          </a:prstGeom>
          <a:solidFill>
            <a:srgbClr val="F7F7F7"/>
          </a:solidFill>
        </p:spPr>
        <p:txBody>
          <a:bodyPr wrap="square">
            <a:spAutoFit/>
          </a:bodyPr>
          <a:lstStyle/>
          <a:p>
            <a:r>
              <a:rPr lang="ru-RU" sz="600" dirty="0">
                <a:effectLst/>
              </a:rPr>
              <a:t>Законодательство</a:t>
            </a:r>
          </a:p>
        </p:txBody>
      </p:sp>
      <p:sp>
        <p:nvSpPr>
          <p:cNvPr id="54" name="TextBox 53">
            <a:extLst>
              <a:ext uri="{FF2B5EF4-FFF2-40B4-BE49-F238E27FC236}">
                <a16:creationId xmlns:a16="http://schemas.microsoft.com/office/drawing/2014/main" id="{8A80BF32-0D4F-433C-8FA7-F87FD3447686}"/>
              </a:ext>
            </a:extLst>
          </p:cNvPr>
          <p:cNvSpPr txBox="1"/>
          <p:nvPr/>
        </p:nvSpPr>
        <p:spPr>
          <a:xfrm>
            <a:off x="5820878" y="5281655"/>
            <a:ext cx="782217" cy="276999"/>
          </a:xfrm>
          <a:prstGeom prst="rect">
            <a:avLst/>
          </a:prstGeom>
          <a:solidFill>
            <a:srgbClr val="F7F7F7"/>
          </a:solidFill>
        </p:spPr>
        <p:txBody>
          <a:bodyPr wrap="square">
            <a:spAutoFit/>
          </a:bodyPr>
          <a:lstStyle/>
          <a:p>
            <a:r>
              <a:rPr lang="ru-RU" sz="600" dirty="0">
                <a:effectLst/>
              </a:rPr>
              <a:t>Организационные структуры</a:t>
            </a:r>
          </a:p>
        </p:txBody>
      </p:sp>
      <p:sp>
        <p:nvSpPr>
          <p:cNvPr id="56" name="TextBox 55">
            <a:extLst>
              <a:ext uri="{FF2B5EF4-FFF2-40B4-BE49-F238E27FC236}">
                <a16:creationId xmlns:a16="http://schemas.microsoft.com/office/drawing/2014/main" id="{61F5E908-E564-4222-88C3-AE08846E1A1A}"/>
              </a:ext>
            </a:extLst>
          </p:cNvPr>
          <p:cNvSpPr txBox="1"/>
          <p:nvPr/>
        </p:nvSpPr>
        <p:spPr>
          <a:xfrm>
            <a:off x="6811512" y="5233665"/>
            <a:ext cx="729343" cy="369332"/>
          </a:xfrm>
          <a:prstGeom prst="rect">
            <a:avLst/>
          </a:prstGeom>
          <a:solidFill>
            <a:srgbClr val="F7F7F7"/>
          </a:solidFill>
        </p:spPr>
        <p:txBody>
          <a:bodyPr wrap="square">
            <a:spAutoFit/>
          </a:bodyPr>
          <a:lstStyle/>
          <a:p>
            <a:r>
              <a:rPr lang="ru-RU" sz="600" dirty="0">
                <a:effectLst/>
              </a:rPr>
              <a:t>Политики управления данными</a:t>
            </a:r>
          </a:p>
        </p:txBody>
      </p:sp>
      <p:sp>
        <p:nvSpPr>
          <p:cNvPr id="58" name="TextBox 57">
            <a:extLst>
              <a:ext uri="{FF2B5EF4-FFF2-40B4-BE49-F238E27FC236}">
                <a16:creationId xmlns:a16="http://schemas.microsoft.com/office/drawing/2014/main" id="{6BC5AD7F-6512-4950-A824-EF54BA10F3DC}"/>
              </a:ext>
            </a:extLst>
          </p:cNvPr>
          <p:cNvSpPr txBox="1"/>
          <p:nvPr/>
        </p:nvSpPr>
        <p:spPr>
          <a:xfrm>
            <a:off x="5402249" y="5738733"/>
            <a:ext cx="661481" cy="369332"/>
          </a:xfrm>
          <a:prstGeom prst="rect">
            <a:avLst/>
          </a:prstGeom>
          <a:solidFill>
            <a:srgbClr val="F7F7F7"/>
          </a:solidFill>
        </p:spPr>
        <p:txBody>
          <a:bodyPr wrap="square">
            <a:spAutoFit/>
          </a:bodyPr>
          <a:lstStyle/>
          <a:p>
            <a:r>
              <a:rPr lang="ru-RU" sz="600" dirty="0">
                <a:effectLst/>
              </a:rPr>
              <a:t>ИТ-системы и меры безопасности</a:t>
            </a:r>
          </a:p>
        </p:txBody>
      </p:sp>
      <p:sp>
        <p:nvSpPr>
          <p:cNvPr id="60" name="TextBox 59">
            <a:extLst>
              <a:ext uri="{FF2B5EF4-FFF2-40B4-BE49-F238E27FC236}">
                <a16:creationId xmlns:a16="http://schemas.microsoft.com/office/drawing/2014/main" id="{12A0E850-1409-4F83-970A-6544F5A1FDB2}"/>
              </a:ext>
            </a:extLst>
          </p:cNvPr>
          <p:cNvSpPr txBox="1"/>
          <p:nvPr/>
        </p:nvSpPr>
        <p:spPr>
          <a:xfrm>
            <a:off x="6301468" y="5784899"/>
            <a:ext cx="729343" cy="276999"/>
          </a:xfrm>
          <a:prstGeom prst="rect">
            <a:avLst/>
          </a:prstGeom>
          <a:solidFill>
            <a:srgbClr val="F7F7F7"/>
          </a:solidFill>
        </p:spPr>
        <p:txBody>
          <a:bodyPr wrap="square">
            <a:spAutoFit/>
          </a:bodyPr>
          <a:lstStyle/>
          <a:p>
            <a:r>
              <a:rPr lang="ru-RU" sz="600" dirty="0">
                <a:effectLst/>
              </a:rPr>
              <a:t>Процессуальные гарантии</a:t>
            </a:r>
          </a:p>
        </p:txBody>
      </p:sp>
      <p:sp>
        <p:nvSpPr>
          <p:cNvPr id="62" name="TextBox 61">
            <a:extLst>
              <a:ext uri="{FF2B5EF4-FFF2-40B4-BE49-F238E27FC236}">
                <a16:creationId xmlns:a16="http://schemas.microsoft.com/office/drawing/2014/main" id="{1E6EF668-F29A-4E15-AC51-93B12E970323}"/>
              </a:ext>
            </a:extLst>
          </p:cNvPr>
          <p:cNvSpPr txBox="1"/>
          <p:nvPr/>
        </p:nvSpPr>
        <p:spPr>
          <a:xfrm>
            <a:off x="7984426" y="5247495"/>
            <a:ext cx="1356360" cy="276999"/>
          </a:xfrm>
          <a:prstGeom prst="rect">
            <a:avLst/>
          </a:prstGeom>
          <a:solidFill>
            <a:srgbClr val="F7F7F7"/>
          </a:solidFill>
        </p:spPr>
        <p:txBody>
          <a:bodyPr wrap="square">
            <a:spAutoFit/>
          </a:bodyPr>
          <a:lstStyle/>
          <a:p>
            <a:r>
              <a:rPr lang="ru-RU" sz="600" dirty="0">
                <a:effectLst/>
              </a:rPr>
              <a:t>Национальные статистические классификации</a:t>
            </a:r>
          </a:p>
        </p:txBody>
      </p:sp>
      <p:sp>
        <p:nvSpPr>
          <p:cNvPr id="64" name="TextBox 63">
            <a:extLst>
              <a:ext uri="{FF2B5EF4-FFF2-40B4-BE49-F238E27FC236}">
                <a16:creationId xmlns:a16="http://schemas.microsoft.com/office/drawing/2014/main" id="{124F02C1-788F-4FD1-B38B-48C07F3B802E}"/>
              </a:ext>
            </a:extLst>
          </p:cNvPr>
          <p:cNvSpPr txBox="1"/>
          <p:nvPr/>
        </p:nvSpPr>
        <p:spPr>
          <a:xfrm>
            <a:off x="7945751" y="5775843"/>
            <a:ext cx="1433709" cy="246221"/>
          </a:xfrm>
          <a:prstGeom prst="rect">
            <a:avLst/>
          </a:prstGeom>
          <a:solidFill>
            <a:srgbClr val="F7F7F7"/>
          </a:solidFill>
        </p:spPr>
        <p:txBody>
          <a:bodyPr wrap="square">
            <a:spAutoFit/>
          </a:bodyPr>
          <a:lstStyle/>
          <a:p>
            <a:r>
              <a:rPr lang="ru-RU" sz="500" dirty="0">
                <a:effectLst/>
              </a:rPr>
              <a:t>Лучшие практики статистики и инструмент оценки управления данными</a:t>
            </a:r>
          </a:p>
        </p:txBody>
      </p:sp>
      <p:sp>
        <p:nvSpPr>
          <p:cNvPr id="66" name="TextBox 65">
            <a:extLst>
              <a:ext uri="{FF2B5EF4-FFF2-40B4-BE49-F238E27FC236}">
                <a16:creationId xmlns:a16="http://schemas.microsoft.com/office/drawing/2014/main" id="{3EC84D34-0002-4C24-AC10-9DCE066B9E17}"/>
              </a:ext>
            </a:extLst>
          </p:cNvPr>
          <p:cNvSpPr txBox="1"/>
          <p:nvPr/>
        </p:nvSpPr>
        <p:spPr>
          <a:xfrm>
            <a:off x="10791960" y="5400732"/>
            <a:ext cx="661481" cy="553998"/>
          </a:xfrm>
          <a:prstGeom prst="rect">
            <a:avLst/>
          </a:prstGeom>
          <a:solidFill>
            <a:srgbClr val="F7F7F7"/>
          </a:solidFill>
        </p:spPr>
        <p:txBody>
          <a:bodyPr wrap="square">
            <a:spAutoFit/>
          </a:bodyPr>
          <a:lstStyle/>
          <a:p>
            <a:r>
              <a:rPr lang="ru-RU" sz="500" dirty="0">
                <a:effectLst/>
              </a:rPr>
              <a:t>Рамки компетенций в области статистики и управления данными</a:t>
            </a:r>
          </a:p>
        </p:txBody>
      </p:sp>
    </p:spTree>
    <p:extLst>
      <p:ext uri="{BB962C8B-B14F-4D97-AF65-F5344CB8AC3E}">
        <p14:creationId xmlns:p14="http://schemas.microsoft.com/office/powerpoint/2010/main" val="904418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2A5B8-0BCD-0F33-A70F-17F09E95F0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1D7A0-7F7D-D113-3221-F7A0349FE359}"/>
              </a:ext>
            </a:extLst>
          </p:cNvPr>
          <p:cNvSpPr>
            <a:spLocks noGrp="1"/>
          </p:cNvSpPr>
          <p:nvPr>
            <p:ph type="title" idx="4294967295"/>
          </p:nvPr>
        </p:nvSpPr>
        <p:spPr>
          <a:xfrm>
            <a:off x="557213" y="-50497"/>
            <a:ext cx="11634787" cy="1325563"/>
          </a:xfrm>
        </p:spPr>
        <p:txBody>
          <a:bodyPr>
            <a:normAutofit fontScale="90000"/>
          </a:bodyPr>
          <a:lstStyle/>
          <a:p>
            <a:r>
              <a:rPr lang="ru-RU" dirty="0"/>
              <a:t>Публичные платформы DOS предоставляют пользователям ориентированные на их потребности статистические сервисы и продукты данных:</a:t>
            </a:r>
            <a:endParaRPr lang="en-SG" dirty="0"/>
          </a:p>
        </p:txBody>
      </p:sp>
      <p:sp>
        <p:nvSpPr>
          <p:cNvPr id="4" name="TextBox 3">
            <a:extLst>
              <a:ext uri="{FF2B5EF4-FFF2-40B4-BE49-F238E27FC236}">
                <a16:creationId xmlns:a16="http://schemas.microsoft.com/office/drawing/2014/main" id="{D1616A6E-1621-3DDA-969F-727BCFCD7F48}"/>
              </a:ext>
            </a:extLst>
          </p:cNvPr>
          <p:cNvSpPr txBox="1"/>
          <p:nvPr/>
        </p:nvSpPr>
        <p:spPr>
          <a:xfrm>
            <a:off x="2771180" y="1437955"/>
            <a:ext cx="6445530" cy="2277547"/>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600" dirty="0">
                <a:solidFill>
                  <a:schemeClr val="accent3">
                    <a:lumMod val="50000"/>
                  </a:schemeClr>
                </a:solidFill>
                <a:ea typeface="MS PGothic" pitchFamily="34" charset="-128"/>
              </a:rPr>
              <a:t>Способствуют пониманию данных и их изучению — за счёт большего количества инфографики и </a:t>
            </a:r>
            <a:r>
              <a:rPr lang="ru-RU" sz="1600" dirty="0" err="1">
                <a:solidFill>
                  <a:schemeClr val="accent3">
                    <a:lumMod val="50000"/>
                  </a:schemeClr>
                </a:solidFill>
                <a:ea typeface="MS PGothic" pitchFamily="34" charset="-128"/>
              </a:rPr>
              <a:t>дашбордов</a:t>
            </a:r>
            <a:r>
              <a:rPr lang="ru-RU" sz="1600" dirty="0">
                <a:solidFill>
                  <a:schemeClr val="accent3">
                    <a:lumMod val="50000"/>
                  </a:schemeClr>
                </a:solidFill>
                <a:ea typeface="MS PGothic" pitchFamily="34" charset="-128"/>
              </a:rPr>
              <a:t> на сайте </a:t>
            </a:r>
            <a:r>
              <a:rPr lang="ru-RU" sz="1600" dirty="0" err="1">
                <a:solidFill>
                  <a:schemeClr val="accent3">
                    <a:lumMod val="50000"/>
                  </a:schemeClr>
                </a:solidFill>
                <a:ea typeface="MS PGothic" pitchFamily="34" charset="-128"/>
              </a:rPr>
              <a:t>SingSt</a:t>
            </a:r>
            <a:r>
              <a:rPr lang="en-US" sz="1600" dirty="0">
                <a:solidFill>
                  <a:schemeClr val="accent3">
                    <a:lumMod val="50000"/>
                  </a:schemeClr>
                </a:solidFill>
                <a:ea typeface="MS PGothic" pitchFamily="34" charset="-128"/>
              </a:rPr>
              <a:t>at</a:t>
            </a:r>
            <a:r>
              <a:rPr lang="ru-RU" sz="1600" dirty="0" err="1">
                <a:solidFill>
                  <a:schemeClr val="accent3">
                    <a:lumMod val="50000"/>
                  </a:schemeClr>
                </a:solidFill>
                <a:ea typeface="MS PGothic" pitchFamily="34" charset="-128"/>
              </a:rPr>
              <a:t>at</a:t>
            </a:r>
            <a:endParaRPr lang="ru-RU" sz="1600" dirty="0">
              <a:solidFill>
                <a:schemeClr val="accent3">
                  <a:lumMod val="50000"/>
                </a:schemeClr>
              </a:solidFill>
              <a:ea typeface="MS PGothic" pitchFamily="34" charset="-128"/>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600" dirty="0">
                <a:solidFill>
                  <a:schemeClr val="accent3">
                    <a:lumMod val="50000"/>
                  </a:schemeClr>
                </a:solidFill>
                <a:ea typeface="MS PGothic" pitchFamily="34" charset="-128"/>
              </a:rPr>
              <a:t>Обеспечивают доступ к примерно 150 000 статистических рядов от 70 государственных ведомств через </a:t>
            </a:r>
            <a:r>
              <a:rPr lang="ru-RU" sz="1600" dirty="0" err="1">
                <a:solidFill>
                  <a:schemeClr val="accent3">
                    <a:lumMod val="50000"/>
                  </a:schemeClr>
                </a:solidFill>
                <a:ea typeface="MS PGothic" pitchFamily="34" charset="-128"/>
              </a:rPr>
              <a:t>SingStat</a:t>
            </a:r>
            <a:r>
              <a:rPr lang="ru-RU" sz="1600" dirty="0">
                <a:solidFill>
                  <a:schemeClr val="accent3">
                    <a:lumMod val="50000"/>
                  </a:schemeClr>
                </a:solidFill>
                <a:ea typeface="MS PGothic" pitchFamily="34" charset="-128"/>
              </a:rPr>
              <a:t> </a:t>
            </a:r>
            <a:r>
              <a:rPr lang="ru-RU" sz="1600" dirty="0" err="1">
                <a:solidFill>
                  <a:schemeClr val="accent3">
                    <a:lumMod val="50000"/>
                  </a:schemeClr>
                </a:solidFill>
                <a:ea typeface="MS PGothic" pitchFamily="34" charset="-128"/>
              </a:rPr>
              <a:t>Table</a:t>
            </a:r>
            <a:r>
              <a:rPr lang="ru-RU" sz="1600" dirty="0">
                <a:solidFill>
                  <a:schemeClr val="accent3">
                    <a:lumMod val="50000"/>
                  </a:schemeClr>
                </a:solidFill>
                <a:ea typeface="MS PGothic" pitchFamily="34" charset="-128"/>
              </a:rPr>
              <a:t> </a:t>
            </a:r>
            <a:r>
              <a:rPr lang="ru-RU" sz="1600" dirty="0" err="1">
                <a:solidFill>
                  <a:schemeClr val="accent3">
                    <a:lumMod val="50000"/>
                  </a:schemeClr>
                </a:solidFill>
                <a:ea typeface="MS PGothic" pitchFamily="34" charset="-128"/>
              </a:rPr>
              <a:t>Builder</a:t>
            </a:r>
            <a:endParaRPr lang="ru-RU" sz="1600" dirty="0">
              <a:solidFill>
                <a:schemeClr val="accent3">
                  <a:lumMod val="50000"/>
                </a:schemeClr>
              </a:solidFill>
              <a:ea typeface="MS PGothic" pitchFamily="34" charset="-128"/>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600" dirty="0">
                <a:solidFill>
                  <a:schemeClr val="accent3">
                    <a:lumMod val="50000"/>
                  </a:schemeClr>
                </a:solidFill>
                <a:ea typeface="MS PGothic" pitchFamily="34" charset="-128"/>
              </a:rPr>
              <a:t>Облегчают доступ к наиболее востребованным данным «на ходу» благодаря обновлённому мобильному приложению </a:t>
            </a:r>
            <a:r>
              <a:rPr lang="ru-RU" sz="1600" dirty="0" err="1">
                <a:solidFill>
                  <a:schemeClr val="accent3">
                    <a:lumMod val="50000"/>
                  </a:schemeClr>
                </a:solidFill>
                <a:ea typeface="MS PGothic" pitchFamily="34" charset="-128"/>
              </a:rPr>
              <a:t>SingStat</a:t>
            </a:r>
            <a:r>
              <a:rPr lang="ru-RU" sz="1600" dirty="0">
                <a:solidFill>
                  <a:schemeClr val="accent3">
                    <a:lumMod val="50000"/>
                  </a:schemeClr>
                </a:solidFill>
                <a:ea typeface="MS PGothic" pitchFamily="34" charset="-128"/>
              </a:rPr>
              <a:t> с улучшенным интерфейсом и расширенным функционалом</a:t>
            </a:r>
            <a:endParaRPr lang="en-US" altLang="en-US" sz="1600" dirty="0">
              <a:solidFill>
                <a:schemeClr val="accent3">
                  <a:lumMod val="50000"/>
                </a:schemeClr>
              </a:solidFill>
              <a:ea typeface="MS PGothic" pitchFamily="34" charset="-128"/>
            </a:endParaRPr>
          </a:p>
        </p:txBody>
      </p:sp>
      <p:grpSp>
        <p:nvGrpSpPr>
          <p:cNvPr id="5" name="Group 4">
            <a:extLst>
              <a:ext uri="{FF2B5EF4-FFF2-40B4-BE49-F238E27FC236}">
                <a16:creationId xmlns:a16="http://schemas.microsoft.com/office/drawing/2014/main" id="{F066CA6D-0D52-FE3C-003C-541B8A6B303D}"/>
              </a:ext>
            </a:extLst>
          </p:cNvPr>
          <p:cNvGrpSpPr/>
          <p:nvPr/>
        </p:nvGrpSpPr>
        <p:grpSpPr>
          <a:xfrm>
            <a:off x="464550" y="2345735"/>
            <a:ext cx="2340000" cy="2340000"/>
            <a:chOff x="4436013" y="3816260"/>
            <a:chExt cx="2317686" cy="2317686"/>
          </a:xfrm>
        </p:grpSpPr>
        <p:sp>
          <p:nvSpPr>
            <p:cNvPr id="6" name="Oval 5">
              <a:extLst>
                <a:ext uri="{FF2B5EF4-FFF2-40B4-BE49-F238E27FC236}">
                  <a16:creationId xmlns:a16="http://schemas.microsoft.com/office/drawing/2014/main" id="{597FF9D8-2D38-1FDC-8318-2C55266A4EA5}"/>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7" name="Picture 6">
              <a:extLst>
                <a:ext uri="{FF2B5EF4-FFF2-40B4-BE49-F238E27FC236}">
                  <a16:creationId xmlns:a16="http://schemas.microsoft.com/office/drawing/2014/main" id="{AC3DEA5A-9521-02C9-FCD2-FF5BDE07F005}"/>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pic>
        <p:nvPicPr>
          <p:cNvPr id="20" name="Picture 19" descr="A logo of a website&#10;&#10;Description automatically generated">
            <a:extLst>
              <a:ext uri="{FF2B5EF4-FFF2-40B4-BE49-F238E27FC236}">
                <a16:creationId xmlns:a16="http://schemas.microsoft.com/office/drawing/2014/main" id="{DE48C332-5F0D-35CD-32F9-9B4564DDC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340" y="987688"/>
            <a:ext cx="1620000" cy="1620000"/>
          </a:xfrm>
          <a:prstGeom prst="rect">
            <a:avLst/>
          </a:prstGeom>
        </p:spPr>
      </p:pic>
      <p:pic>
        <p:nvPicPr>
          <p:cNvPr id="23" name="Picture 22" descr="A logo of a computer&#10;&#10;Description automatically generated">
            <a:extLst>
              <a:ext uri="{FF2B5EF4-FFF2-40B4-BE49-F238E27FC236}">
                <a16:creationId xmlns:a16="http://schemas.microsoft.com/office/drawing/2014/main" id="{57E13976-6BC2-46EB-087C-CCD671EA5E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8494" y="2063633"/>
            <a:ext cx="1623218" cy="1620000"/>
          </a:xfrm>
          <a:prstGeom prst="rect">
            <a:avLst/>
          </a:prstGeom>
        </p:spPr>
      </p:pic>
      <p:pic>
        <p:nvPicPr>
          <p:cNvPr id="26" name="Picture 25" descr="A logo of a mobile phone&#10;&#10;Description automatically generated">
            <a:extLst>
              <a:ext uri="{FF2B5EF4-FFF2-40B4-BE49-F238E27FC236}">
                <a16:creationId xmlns:a16="http://schemas.microsoft.com/office/drawing/2014/main" id="{D8C220FC-E791-6703-6F57-01E5B6BC75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83340" y="3139578"/>
            <a:ext cx="1620000" cy="1620000"/>
          </a:xfrm>
          <a:prstGeom prst="rect">
            <a:avLst/>
          </a:prstGeom>
        </p:spPr>
      </p:pic>
      <p:pic>
        <p:nvPicPr>
          <p:cNvPr id="14" name="Picture 13">
            <a:extLst>
              <a:ext uri="{FF2B5EF4-FFF2-40B4-BE49-F238E27FC236}">
                <a16:creationId xmlns:a16="http://schemas.microsoft.com/office/drawing/2014/main" id="{EFD27459-E60C-B0D0-4824-0C45120A3919}"/>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52466" b="99030" l="2979" r="96240">
                        <a14:foregroundMark x1="3320" y1="64592" x2="65674" y2="61520"/>
                        <a14:foregroundMark x1="35400" y1="58529" x2="79102" y2="66613"/>
                        <a14:foregroundMark x1="2979" y1="55942" x2="4834" y2="90380"/>
                        <a14:foregroundMark x1="9717" y1="57478" x2="16748" y2="90865"/>
                        <a14:foregroundMark x1="12500" y1="57478" x2="62939" y2="57478"/>
                        <a14:foregroundMark x1="40918" y1="59499" x2="91943" y2="59499"/>
                        <a14:foregroundMark x1="5762" y1="88359" x2="83105" y2="90380"/>
                        <a14:foregroundMark x1="30811" y1="80275" x2="94092" y2="81245"/>
                        <a14:foregroundMark x1="31104" y1="71625" x2="82471" y2="71625"/>
                        <a14:foregroundMark x1="85547" y1="64592" x2="85840" y2="90380"/>
                        <a14:foregroundMark x1="91650" y1="62571" x2="93506" y2="99030"/>
                        <a14:foregroundMark x1="94434" y1="57963" x2="96240" y2="92401"/>
                        <a14:foregroundMark x1="87061" y1="62571" x2="94092" y2="75748"/>
                      </a14:backgroundRemoval>
                    </a14:imgEffect>
                  </a14:imgLayer>
                </a14:imgProps>
              </a:ext>
              <a:ext uri="{28A0092B-C50C-407E-A947-70E740481C1C}">
                <a14:useLocalDpi xmlns:a14="http://schemas.microsoft.com/office/drawing/2010/main" val="0"/>
              </a:ext>
            </a:extLst>
          </a:blip>
          <a:srcRect t="47357"/>
          <a:stretch/>
        </p:blipFill>
        <p:spPr bwMode="auto">
          <a:xfrm>
            <a:off x="4827673" y="3981447"/>
            <a:ext cx="1980000" cy="578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a:extLst>
              <a:ext uri="{FF2B5EF4-FFF2-40B4-BE49-F238E27FC236}">
                <a16:creationId xmlns:a16="http://schemas.microsoft.com/office/drawing/2014/main" id="{A91E014A-06D3-0903-A763-D39EF8DA908B}"/>
              </a:ext>
            </a:extLst>
          </p:cNvPr>
          <p:cNvPicPr>
            <a:picLocks noChangeAspect="1" noChangeArrowheads="1"/>
          </p:cNvPicPr>
          <p:nvPr/>
        </p:nvPicPr>
        <p:blipFill rotWithShape="1">
          <a:blip r:embed="rId9">
            <a:extLst>
              <a:ext uri="{BEBA8EAE-BF5A-486C-A8C5-ECC9F3942E4B}">
                <a14:imgProps xmlns:a14="http://schemas.microsoft.com/office/drawing/2010/main">
                  <a14:imgLayer r:embed="rId8">
                    <a14:imgEffect>
                      <a14:backgroundRemoval t="3638" b="43977" l="3857" r="98633">
                        <a14:foregroundMark x1="3955" y1="21584" x2="78418" y2="19968"/>
                        <a14:foregroundMark x1="78418" y1="19968" x2="79883" y2="19968"/>
                        <a14:foregroundMark x1="81396" y1="12611" x2="84326" y2="23282"/>
                        <a14:foregroundMark x1="87793" y1="4446" x2="91016" y2="44058"/>
                        <a14:foregroundMark x1="91016" y1="44058" x2="91260" y2="40420"/>
                        <a14:foregroundMark x1="13818" y1="37914" x2="77441" y2="39208"/>
                        <a14:foregroundMark x1="77441" y1="39208" x2="78906" y2="40420"/>
                        <a14:foregroundMark x1="93213" y1="6063" x2="98633" y2="3638"/>
                        <a14:foregroundMark x1="33057" y1="8569" x2="64111" y2="9378"/>
                        <a14:foregroundMark x1="29590" y1="31447" x2="82373" y2="27324"/>
                        <a14:foregroundMark x1="82373" y1="27324" x2="84326" y2="27324"/>
                        <a14:foregroundMark x1="37012" y1="33064" x2="89746" y2="33064"/>
                        <a14:foregroundMark x1="27637" y1="28133" x2="87305" y2="29749"/>
                        <a14:foregroundMark x1="87305" y1="29749" x2="88770" y2="31447"/>
                        <a14:foregroundMark x1="30566" y1="10186" x2="82178" y2="38642"/>
                        <a14:foregroundMark x1="82178" y1="38642" x2="86328" y2="36297"/>
                        <a14:foregroundMark x1="84814" y1="27324" x2="24658" y2="29749"/>
                        <a14:foregroundMark x1="34766" y1="30639" x2="88574" y2="34681"/>
                        <a14:foregroundMark x1="61963" y1="34681" x2="97754" y2="32660"/>
                        <a14:foregroundMark x1="51904" y1="11884" x2="54639" y2="15441"/>
                        <a14:foregroundMark x1="49756" y1="11884" x2="59521" y2="21019"/>
                        <a14:foregroundMark x1="30811" y1="13420" x2="59521" y2="11884"/>
                        <a14:foregroundMark x1="30469" y1="15926" x2="39941" y2="18998"/>
                        <a14:foregroundMark x1="33545" y1="11399" x2="37842" y2="15441"/>
                        <a14:foregroundMark x1="33252" y1="20534" x2="40576" y2="27082"/>
                        <a14:foregroundMark x1="31104" y1="12935" x2="42725" y2="15441"/>
                        <a14:foregroundMark x1="44531" y1="31690" x2="76660" y2="30639"/>
                        <a14:foregroundMark x1="76660" y1="30639" x2="76367" y2="30639"/>
                        <a14:foregroundMark x1="59229" y1="34196" x2="41797" y2="36217"/>
                        <a14:foregroundMark x1="41797" y1="36217" x2="62598" y2="37268"/>
                        <a14:foregroundMark x1="63818" y1="24091" x2="61670" y2="22070"/>
                        <a14:foregroundMark x1="61084" y1="21019" x2="64404" y2="29103"/>
                        <a14:foregroundMark x1="80322" y1="26597" x2="91309" y2="26597"/>
                        <a14:foregroundMark x1="73584" y1="22555" x2="80322" y2="29103"/>
                        <a14:foregroundMark x1="80322" y1="23525" x2="78174" y2="34681"/>
                        <a14:foregroundMark x1="94678" y1="29103" x2="87646" y2="43816"/>
                        <a14:foregroundMark x1="89795" y1="32175" x2="91016" y2="27648"/>
                        <a14:foregroundMark x1="92529" y1="28133" x2="88574" y2="36702"/>
                        <a14:foregroundMark x1="31104" y1="12935" x2="33252" y2="16977"/>
                        <a14:foregroundMark x1="33252" y1="22070" x2="32617" y2="27648"/>
                        <a14:foregroundMark x1="30811" y1="31690" x2="32910" y2="36702"/>
                        <a14:foregroundMark x1="33838" y1="30639" x2="35986" y2="37268"/>
                      </a14:backgroundRemoval>
                    </a14:imgEffect>
                  </a14:imgLayer>
                </a14:imgProps>
              </a:ext>
              <a:ext uri="{28A0092B-C50C-407E-A947-70E740481C1C}">
                <a14:useLocalDpi xmlns:a14="http://schemas.microsoft.com/office/drawing/2010/main" val="0"/>
              </a:ext>
            </a:extLst>
          </a:blip>
          <a:srcRect b="51435"/>
          <a:stretch/>
        </p:blipFill>
        <p:spPr bwMode="auto">
          <a:xfrm>
            <a:off x="6917306" y="4009369"/>
            <a:ext cx="1980000" cy="5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6675ABA6-C7E5-B3EA-85FA-984D38D1E4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12883" y="4603549"/>
            <a:ext cx="2138042" cy="1908000"/>
          </a:xfrm>
          <a:prstGeom prst="rect">
            <a:avLst/>
          </a:prstGeom>
          <a:ln>
            <a:noFill/>
          </a:ln>
        </p:spPr>
      </p:pic>
      <p:pic>
        <p:nvPicPr>
          <p:cNvPr id="17" name="Picture 16">
            <a:extLst>
              <a:ext uri="{FF2B5EF4-FFF2-40B4-BE49-F238E27FC236}">
                <a16:creationId xmlns:a16="http://schemas.microsoft.com/office/drawing/2014/main" id="{DDEDCC40-E103-00D6-84E0-F21572138B1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99257" y="4611588"/>
            <a:ext cx="2216099" cy="1908000"/>
          </a:xfrm>
          <a:prstGeom prst="rect">
            <a:avLst/>
          </a:prstGeom>
          <a:ln>
            <a:noFill/>
          </a:ln>
        </p:spPr>
      </p:pic>
      <p:pic>
        <p:nvPicPr>
          <p:cNvPr id="19" name="Picture 18">
            <a:extLst>
              <a:ext uri="{FF2B5EF4-FFF2-40B4-BE49-F238E27FC236}">
                <a16:creationId xmlns:a16="http://schemas.microsoft.com/office/drawing/2014/main" id="{16E323E7-21A8-864F-3ACE-C622EC306E9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56252" y="4040288"/>
            <a:ext cx="1789446" cy="2492990"/>
          </a:xfrm>
          <a:prstGeom prst="rect">
            <a:avLst/>
          </a:prstGeom>
        </p:spPr>
      </p:pic>
    </p:spTree>
    <p:extLst>
      <p:ext uri="{BB962C8B-B14F-4D97-AF65-F5344CB8AC3E}">
        <p14:creationId xmlns:p14="http://schemas.microsoft.com/office/powerpoint/2010/main" val="216198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6FF57-BBFD-770D-D88D-2E6A9FD4153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91FE2DE-D6A5-F987-043C-DD1D368A4216}"/>
              </a:ext>
            </a:extLst>
          </p:cNvPr>
          <p:cNvPicPr>
            <a:picLocks noChangeAspect="1"/>
          </p:cNvPicPr>
          <p:nvPr/>
        </p:nvPicPr>
        <p:blipFill>
          <a:blip r:embed="rId3"/>
          <a:stretch>
            <a:fillRect/>
          </a:stretch>
        </p:blipFill>
        <p:spPr>
          <a:xfrm>
            <a:off x="9923454" y="14091"/>
            <a:ext cx="1620000" cy="1620000"/>
          </a:xfrm>
          <a:prstGeom prst="rect">
            <a:avLst/>
          </a:prstGeom>
        </p:spPr>
      </p:pic>
      <p:sp>
        <p:nvSpPr>
          <p:cNvPr id="2" name="Title 1">
            <a:extLst>
              <a:ext uri="{FF2B5EF4-FFF2-40B4-BE49-F238E27FC236}">
                <a16:creationId xmlns:a16="http://schemas.microsoft.com/office/drawing/2014/main" id="{E5477247-867D-5128-85BA-2C0B4B9ED6AD}"/>
              </a:ext>
            </a:extLst>
          </p:cNvPr>
          <p:cNvSpPr>
            <a:spLocks noGrp="1"/>
          </p:cNvSpPr>
          <p:nvPr>
            <p:ph type="title" idx="4294967295"/>
          </p:nvPr>
        </p:nvSpPr>
        <p:spPr>
          <a:xfrm>
            <a:off x="557213" y="103584"/>
            <a:ext cx="11634787" cy="1325563"/>
          </a:xfrm>
        </p:spPr>
        <p:txBody>
          <a:bodyPr>
            <a:normAutofit/>
          </a:bodyPr>
          <a:lstStyle/>
          <a:p>
            <a:r>
              <a:rPr lang="ru-RU" dirty="0"/>
              <a:t>Удовлетворение потребностей общества в данных</a:t>
            </a:r>
            <a:endParaRPr lang="en-SG" dirty="0"/>
          </a:p>
        </p:txBody>
      </p:sp>
      <p:sp>
        <p:nvSpPr>
          <p:cNvPr id="4" name="TextBox 3">
            <a:extLst>
              <a:ext uri="{FF2B5EF4-FFF2-40B4-BE49-F238E27FC236}">
                <a16:creationId xmlns:a16="http://schemas.microsoft.com/office/drawing/2014/main" id="{31B7D328-3115-B18C-C854-2B1A1C4D1461}"/>
              </a:ext>
            </a:extLst>
          </p:cNvPr>
          <p:cNvSpPr txBox="1"/>
          <p:nvPr/>
        </p:nvSpPr>
        <p:spPr>
          <a:xfrm>
            <a:off x="2537604" y="874541"/>
            <a:ext cx="9005850" cy="3046988"/>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dirty="0">
                <a:solidFill>
                  <a:schemeClr val="accent3">
                    <a:lumMod val="50000"/>
                  </a:schemeClr>
                </a:solidFill>
              </a:rPr>
              <a:t>Помогает пользователям получать ответы на вопросы о социальной и демографической ситуации и экономике Сингапура с помощью</a:t>
            </a:r>
            <a:r>
              <a:rPr lang="ru-RU" sz="1800" b="1" dirty="0">
                <a:solidFill>
                  <a:schemeClr val="accent3">
                    <a:lumMod val="50000"/>
                  </a:schemeClr>
                </a:solidFill>
              </a:rPr>
              <a:t> SANDRA </a:t>
            </a:r>
            <a:r>
              <a:rPr lang="ru-RU" sz="1800" dirty="0">
                <a:solidFill>
                  <a:schemeClr val="accent3">
                    <a:lumMod val="50000"/>
                  </a:schemeClr>
                </a:solidFill>
              </a:rPr>
              <a:t>— интеллектуального чат-бота на базе искусственного интеллекта, использующего технологии обработки естественного языка</a:t>
            </a:r>
            <a:endParaRPr lang="en-US" sz="1800" dirty="0">
              <a:solidFill>
                <a:schemeClr val="accent3">
                  <a:lumMod val="50000"/>
                </a:schemeClr>
              </a:solidFill>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dirty="0">
                <a:solidFill>
                  <a:schemeClr val="accent3">
                    <a:lumMod val="50000"/>
                  </a:schemeClr>
                </a:solidFill>
              </a:rPr>
              <a:t>Понимает контекст пользовательских запросов благодаря семантическому поиску и использованию большой языковой модели (LLM)</a:t>
            </a:r>
            <a:endParaRPr lang="en-US" sz="1800" dirty="0">
              <a:solidFill>
                <a:schemeClr val="accent3">
                  <a:lumMod val="50000"/>
                </a:schemeClr>
              </a:solidFill>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dirty="0">
                <a:solidFill>
                  <a:schemeClr val="accent3">
                    <a:lumMod val="50000"/>
                  </a:schemeClr>
                </a:solidFill>
              </a:rPr>
              <a:t>Извлекает данные из </a:t>
            </a:r>
            <a:r>
              <a:rPr lang="ru-RU" sz="1800" b="1" dirty="0" err="1">
                <a:solidFill>
                  <a:schemeClr val="accent3">
                    <a:lumMod val="50000"/>
                  </a:schemeClr>
                </a:solidFill>
              </a:rPr>
              <a:t>SingStat</a:t>
            </a:r>
            <a:r>
              <a:rPr lang="ru-RU" sz="1800" b="1" dirty="0">
                <a:solidFill>
                  <a:schemeClr val="accent3">
                    <a:lumMod val="50000"/>
                  </a:schemeClr>
                </a:solidFill>
              </a:rPr>
              <a:t> </a:t>
            </a:r>
            <a:r>
              <a:rPr lang="ru-RU" sz="1800" b="1" dirty="0" err="1">
                <a:solidFill>
                  <a:schemeClr val="accent3">
                    <a:lumMod val="50000"/>
                  </a:schemeClr>
                </a:solidFill>
              </a:rPr>
              <a:t>Table</a:t>
            </a:r>
            <a:r>
              <a:rPr lang="ru-RU" sz="1800" b="1" dirty="0">
                <a:solidFill>
                  <a:schemeClr val="accent3">
                    <a:lumMod val="50000"/>
                  </a:schemeClr>
                </a:solidFill>
              </a:rPr>
              <a:t> </a:t>
            </a:r>
            <a:r>
              <a:rPr lang="ru-RU" sz="1800" b="1" dirty="0" err="1">
                <a:solidFill>
                  <a:schemeClr val="accent3">
                    <a:lumMod val="50000"/>
                  </a:schemeClr>
                </a:solidFill>
              </a:rPr>
              <a:t>Builder</a:t>
            </a:r>
            <a:r>
              <a:rPr lang="ru-RU" sz="1800" b="1" dirty="0">
                <a:solidFill>
                  <a:schemeClr val="accent3">
                    <a:lumMod val="50000"/>
                  </a:schemeClr>
                </a:solidFill>
              </a:rPr>
              <a:t> </a:t>
            </a:r>
            <a:r>
              <a:rPr lang="ru-RU" sz="1800" dirty="0">
                <a:solidFill>
                  <a:schemeClr val="accent3">
                    <a:lumMod val="50000"/>
                  </a:schemeClr>
                </a:solidFill>
              </a:rPr>
              <a:t>и представляет наиболее релевантную информацию в виде графиков и таблиц, а также предлагает сопутствующие данные, чтобы расширить исследование информации</a:t>
            </a:r>
            <a:endParaRPr lang="en-US" sz="1800" b="0" dirty="0">
              <a:solidFill>
                <a:schemeClr val="accent3">
                  <a:lumMod val="50000"/>
                </a:schemeClr>
              </a:solidFill>
            </a:endParaRPr>
          </a:p>
        </p:txBody>
      </p:sp>
      <p:pic>
        <p:nvPicPr>
          <p:cNvPr id="19" name="Picture 18">
            <a:extLst>
              <a:ext uri="{FF2B5EF4-FFF2-40B4-BE49-F238E27FC236}">
                <a16:creationId xmlns:a16="http://schemas.microsoft.com/office/drawing/2014/main" id="{9C4A5279-E1A5-C7E0-542D-3EB12DB9EC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5508" y="3921528"/>
            <a:ext cx="6094470" cy="2492383"/>
          </a:xfrm>
          <a:prstGeom prst="rect">
            <a:avLst/>
          </a:prstGeom>
        </p:spPr>
      </p:pic>
      <p:grpSp>
        <p:nvGrpSpPr>
          <p:cNvPr id="29" name="Group 28">
            <a:extLst>
              <a:ext uri="{FF2B5EF4-FFF2-40B4-BE49-F238E27FC236}">
                <a16:creationId xmlns:a16="http://schemas.microsoft.com/office/drawing/2014/main" id="{A54CA8B6-4FE0-6AFD-B9D2-796B1BF3118E}"/>
              </a:ext>
            </a:extLst>
          </p:cNvPr>
          <p:cNvGrpSpPr/>
          <p:nvPr/>
        </p:nvGrpSpPr>
        <p:grpSpPr>
          <a:xfrm>
            <a:off x="464550" y="2345735"/>
            <a:ext cx="2340000" cy="2340000"/>
            <a:chOff x="4436013" y="3816260"/>
            <a:chExt cx="2317686" cy="2317686"/>
          </a:xfrm>
        </p:grpSpPr>
        <p:sp>
          <p:nvSpPr>
            <p:cNvPr id="30" name="Oval 29">
              <a:extLst>
                <a:ext uri="{FF2B5EF4-FFF2-40B4-BE49-F238E27FC236}">
                  <a16:creationId xmlns:a16="http://schemas.microsoft.com/office/drawing/2014/main" id="{43648530-D99D-0F97-4373-77C8E86F528F}"/>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31" name="Picture 30">
              <a:extLst>
                <a:ext uri="{FF2B5EF4-FFF2-40B4-BE49-F238E27FC236}">
                  <a16:creationId xmlns:a16="http://schemas.microsoft.com/office/drawing/2014/main" id="{BD43480B-E1A8-4CD6-552C-854B97B00BC0}"/>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sp>
        <p:nvSpPr>
          <p:cNvPr id="7" name="TextBox 6">
            <a:extLst>
              <a:ext uri="{FF2B5EF4-FFF2-40B4-BE49-F238E27FC236}">
                <a16:creationId xmlns:a16="http://schemas.microsoft.com/office/drawing/2014/main" id="{F3B41AFD-CCD8-5076-B66C-349E9CD8EE31}"/>
              </a:ext>
            </a:extLst>
          </p:cNvPr>
          <p:cNvSpPr txBox="1"/>
          <p:nvPr/>
        </p:nvSpPr>
        <p:spPr>
          <a:xfrm>
            <a:off x="4155508" y="6413912"/>
            <a:ext cx="7033000" cy="523220"/>
          </a:xfrm>
          <a:prstGeom prst="rect">
            <a:avLst/>
          </a:prstGeom>
          <a:noFill/>
        </p:spPr>
        <p:txBody>
          <a:bodyPr wrap="square">
            <a:spAutoFit/>
          </a:bodyPr>
          <a:lstStyle/>
          <a:p>
            <a:r>
              <a:rPr lang="ru-RU" sz="1400" dirty="0"/>
              <a:t>Представляем интеллектуального помощника по статистике и поиску данных </a:t>
            </a:r>
            <a:endParaRPr lang="en-US" sz="1400" dirty="0"/>
          </a:p>
          <a:p>
            <a:r>
              <a:rPr lang="ru-RU" sz="1400" dirty="0"/>
              <a:t> SANDRA (</a:t>
            </a:r>
            <a:r>
              <a:rPr lang="ru-RU" sz="1400" dirty="0" err="1"/>
              <a:t>Statistics</a:t>
            </a:r>
            <a:r>
              <a:rPr lang="ru-RU" sz="1400" dirty="0"/>
              <a:t> </a:t>
            </a:r>
            <a:r>
              <a:rPr lang="ru-RU" sz="1400" dirty="0" err="1"/>
              <a:t>ANd</a:t>
            </a:r>
            <a:r>
              <a:rPr lang="ru-RU" sz="1400" dirty="0"/>
              <a:t> Data </a:t>
            </a:r>
            <a:r>
              <a:rPr lang="ru-RU" sz="1400" dirty="0" err="1"/>
              <a:t>Retrieval</a:t>
            </a:r>
            <a:r>
              <a:rPr lang="ru-RU" sz="1400" dirty="0"/>
              <a:t> A.I. </a:t>
            </a:r>
            <a:r>
              <a:rPr lang="ru-RU" sz="1400" dirty="0" err="1"/>
              <a:t>assistant</a:t>
            </a:r>
            <a:r>
              <a:rPr lang="ru-RU" sz="1400" dirty="0"/>
              <a:t>)</a:t>
            </a:r>
            <a:endParaRPr lang="en-SG" sz="1400" dirty="0"/>
          </a:p>
        </p:txBody>
      </p:sp>
    </p:spTree>
    <p:extLst>
      <p:ext uri="{BB962C8B-B14F-4D97-AF65-F5344CB8AC3E}">
        <p14:creationId xmlns:p14="http://schemas.microsoft.com/office/powerpoint/2010/main" val="3020489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06EA-AC26-1B2F-77CE-BF73F22791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53BBB2-E8A0-8A47-A132-E2391183D37E}"/>
              </a:ext>
            </a:extLst>
          </p:cNvPr>
          <p:cNvSpPr>
            <a:spLocks noGrp="1"/>
          </p:cNvSpPr>
          <p:nvPr>
            <p:ph type="title" idx="4294967295"/>
          </p:nvPr>
        </p:nvSpPr>
        <p:spPr>
          <a:xfrm>
            <a:off x="557213" y="114300"/>
            <a:ext cx="11634787" cy="1325563"/>
          </a:xfrm>
        </p:spPr>
        <p:txBody>
          <a:bodyPr>
            <a:normAutofit/>
          </a:bodyPr>
          <a:lstStyle/>
          <a:p>
            <a:r>
              <a:rPr lang="ru-RU" dirty="0"/>
              <a:t>Удовлетворение потребностей общества в данных</a:t>
            </a:r>
            <a:endParaRPr lang="en-SG" dirty="0"/>
          </a:p>
        </p:txBody>
      </p:sp>
      <p:sp>
        <p:nvSpPr>
          <p:cNvPr id="3" name="TextBox 2">
            <a:extLst>
              <a:ext uri="{FF2B5EF4-FFF2-40B4-BE49-F238E27FC236}">
                <a16:creationId xmlns:a16="http://schemas.microsoft.com/office/drawing/2014/main" id="{258FD50B-98A7-BA3B-F27B-8C5D152B30C4}"/>
              </a:ext>
            </a:extLst>
          </p:cNvPr>
          <p:cNvSpPr txBox="1"/>
          <p:nvPr/>
        </p:nvSpPr>
        <p:spPr>
          <a:xfrm>
            <a:off x="3172178" y="1302822"/>
            <a:ext cx="8835602" cy="2492990"/>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b="0" dirty="0">
                <a:solidFill>
                  <a:schemeClr val="accent3">
                    <a:lumMod val="50000"/>
                  </a:schemeClr>
                </a:solidFill>
              </a:rPr>
              <a:t>Расширение охвата молодой аудитории через </a:t>
            </a:r>
            <a:r>
              <a:rPr lang="ru-RU" sz="1800" b="0" dirty="0" err="1">
                <a:solidFill>
                  <a:schemeClr val="accent3">
                    <a:lumMod val="50000"/>
                  </a:schemeClr>
                </a:solidFill>
              </a:rPr>
              <a:t>Instagram</a:t>
            </a:r>
            <a:r>
              <a:rPr lang="ru-RU" sz="1800" b="0" dirty="0">
                <a:solidFill>
                  <a:schemeClr val="accent3">
                    <a:lumMod val="50000"/>
                  </a:schemeClr>
                </a:solidFill>
              </a:rPr>
              <a:t>-канал DOS, в дополнение к уже существующим </a:t>
            </a:r>
            <a:r>
              <a:rPr lang="ru-RU" sz="1800" b="1" dirty="0">
                <a:solidFill>
                  <a:schemeClr val="accent3">
                    <a:lumMod val="50000"/>
                  </a:schemeClr>
                </a:solidFill>
              </a:rPr>
              <a:t>каналам в соцсетях </a:t>
            </a:r>
            <a:r>
              <a:rPr lang="ru-RU" sz="1800" b="0" dirty="0">
                <a:solidFill>
                  <a:schemeClr val="accent3">
                    <a:lumMod val="50000"/>
                  </a:schemeClr>
                </a:solidFill>
              </a:rPr>
              <a:t>(</a:t>
            </a:r>
            <a:r>
              <a:rPr lang="ru-RU" sz="1800" b="0" dirty="0" err="1">
                <a:solidFill>
                  <a:schemeClr val="accent3">
                    <a:lumMod val="50000"/>
                  </a:schemeClr>
                </a:solidFill>
              </a:rPr>
              <a:t>Telegram</a:t>
            </a:r>
            <a:r>
              <a:rPr lang="ru-RU" sz="1800" b="0" dirty="0">
                <a:solidFill>
                  <a:schemeClr val="accent3">
                    <a:lumMod val="50000"/>
                  </a:schemeClr>
                </a:solidFill>
              </a:rPr>
              <a:t>, </a:t>
            </a:r>
            <a:r>
              <a:rPr lang="ru-RU" sz="1800" b="0" dirty="0" err="1">
                <a:solidFill>
                  <a:schemeClr val="accent3">
                    <a:lumMod val="50000"/>
                  </a:schemeClr>
                </a:solidFill>
              </a:rPr>
              <a:t>Instagram</a:t>
            </a:r>
            <a:r>
              <a:rPr lang="ru-RU" sz="1800" b="0" dirty="0">
                <a:solidFill>
                  <a:schemeClr val="accent3">
                    <a:lumMod val="50000"/>
                  </a:schemeClr>
                </a:solidFill>
              </a:rPr>
              <a:t>, YouTube и </a:t>
            </a:r>
            <a:r>
              <a:rPr lang="ru-RU" sz="1800" b="0" dirty="0" err="1">
                <a:solidFill>
                  <a:schemeClr val="accent3">
                    <a:lumMod val="50000"/>
                  </a:schemeClr>
                </a:solidFill>
              </a:rPr>
              <a:t>LinkedIn</a:t>
            </a:r>
            <a:r>
              <a:rPr lang="ru-RU" sz="1800" b="0" dirty="0">
                <a:solidFill>
                  <a:schemeClr val="accent3">
                    <a:lumMod val="50000"/>
                  </a:schemeClr>
                </a:solidFill>
              </a:rPr>
              <a:t>)</a:t>
            </a:r>
            <a:endParaRPr lang="en-US" sz="1800" b="0" dirty="0">
              <a:solidFill>
                <a:schemeClr val="accent3">
                  <a:lumMod val="50000"/>
                </a:schemeClr>
              </a:solidFill>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b="0" dirty="0">
                <a:solidFill>
                  <a:schemeClr val="accent3">
                    <a:lumMod val="50000"/>
                  </a:schemeClr>
                </a:solidFill>
              </a:rPr>
              <a:t>Расширение информирования населения </a:t>
            </a:r>
            <a:r>
              <a:rPr lang="ru-RU" sz="1800" b="1" dirty="0">
                <a:solidFill>
                  <a:schemeClr val="accent3">
                    <a:lumMod val="50000"/>
                  </a:schemeClr>
                </a:solidFill>
              </a:rPr>
              <a:t>через цифровые информационные экраны </a:t>
            </a:r>
            <a:r>
              <a:rPr lang="ru-RU" sz="1800" b="0" dirty="0">
                <a:solidFill>
                  <a:schemeClr val="accent3">
                    <a:lumMod val="50000"/>
                  </a:schemeClr>
                </a:solidFill>
              </a:rPr>
              <a:t>в жилых районах Сингапура о цифровых сервисах данных DOS</a:t>
            </a:r>
            <a:endParaRPr lang="en-US" sz="1800" b="0" dirty="0">
              <a:solidFill>
                <a:schemeClr val="accent3">
                  <a:lumMod val="50000"/>
                </a:schemeClr>
              </a:solidFill>
            </a:endParaRPr>
          </a:p>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sz="1800" b="0" dirty="0">
                <a:solidFill>
                  <a:schemeClr val="accent3">
                    <a:lumMod val="50000"/>
                  </a:schemeClr>
                </a:solidFill>
              </a:rPr>
              <a:t>Расширение взаимодействия со студентами </a:t>
            </a:r>
            <a:r>
              <a:rPr lang="ru-RU" sz="1800" dirty="0">
                <a:solidFill>
                  <a:schemeClr val="accent3">
                    <a:lumMod val="50000"/>
                  </a:schemeClr>
                </a:solidFill>
              </a:rPr>
              <a:t>через раздел </a:t>
            </a:r>
            <a:r>
              <a:rPr lang="ru-RU" sz="1800" b="1" dirty="0">
                <a:solidFill>
                  <a:schemeClr val="accent3">
                    <a:lumMod val="50000"/>
                  </a:schemeClr>
                </a:solidFill>
              </a:rPr>
              <a:t>«</a:t>
            </a:r>
            <a:r>
              <a:rPr lang="ru-RU" sz="1800" b="1" dirty="0" err="1">
                <a:solidFill>
                  <a:schemeClr val="accent3">
                    <a:lumMod val="50000"/>
                  </a:schemeClr>
                </a:solidFill>
              </a:rPr>
              <a:t>Students</a:t>
            </a:r>
            <a:r>
              <a:rPr lang="ru-RU" sz="1800" b="1" dirty="0">
                <a:solidFill>
                  <a:schemeClr val="accent3">
                    <a:lumMod val="50000"/>
                  </a:schemeClr>
                </a:solidFill>
              </a:rPr>
              <a:t>’ </a:t>
            </a:r>
            <a:r>
              <a:rPr lang="ru-RU" sz="1800" b="1" dirty="0" err="1">
                <a:solidFill>
                  <a:schemeClr val="accent3">
                    <a:lumMod val="50000"/>
                  </a:schemeClr>
                </a:solidFill>
              </a:rPr>
              <a:t>Corner</a:t>
            </a:r>
            <a:r>
              <a:rPr lang="ru-RU" sz="1800" b="1" dirty="0">
                <a:solidFill>
                  <a:schemeClr val="accent3">
                    <a:lumMod val="50000"/>
                  </a:schemeClr>
                </a:solidFill>
              </a:rPr>
              <a:t>» </a:t>
            </a:r>
            <a:r>
              <a:rPr lang="ru-RU" sz="1800" dirty="0">
                <a:solidFill>
                  <a:schemeClr val="accent3">
                    <a:lumMod val="50000"/>
                  </a:schemeClr>
                </a:solidFill>
              </a:rPr>
              <a:t>на сайте </a:t>
            </a:r>
            <a:r>
              <a:rPr lang="ru-RU" sz="1800" dirty="0" err="1">
                <a:solidFill>
                  <a:schemeClr val="accent3">
                    <a:lumMod val="50000"/>
                  </a:schemeClr>
                </a:solidFill>
              </a:rPr>
              <a:t>SingStat</a:t>
            </a:r>
            <a:r>
              <a:rPr lang="ru-RU" sz="1800" dirty="0">
                <a:solidFill>
                  <a:schemeClr val="accent3">
                    <a:lumMod val="50000"/>
                  </a:schemeClr>
                </a:solidFill>
              </a:rPr>
              <a:t> и серию видеороликов </a:t>
            </a:r>
            <a:r>
              <a:rPr lang="ru-RU" sz="1800" b="1" dirty="0">
                <a:solidFill>
                  <a:schemeClr val="accent3">
                    <a:lumMod val="50000"/>
                  </a:schemeClr>
                </a:solidFill>
              </a:rPr>
              <a:t>«Life @ DOS», </a:t>
            </a:r>
            <a:r>
              <a:rPr lang="ru-RU" sz="1800" b="0" dirty="0">
                <a:solidFill>
                  <a:schemeClr val="accent3">
                    <a:lumMod val="50000"/>
                  </a:schemeClr>
                </a:solidFill>
              </a:rPr>
              <a:t>продвигающую DOS как привлекательного работодателя</a:t>
            </a:r>
            <a:endParaRPr lang="en-US" sz="1800" b="0" dirty="0">
              <a:solidFill>
                <a:schemeClr val="accent3">
                  <a:lumMod val="50000"/>
                </a:schemeClr>
              </a:solidFill>
            </a:endParaRPr>
          </a:p>
        </p:txBody>
      </p:sp>
      <p:pic>
        <p:nvPicPr>
          <p:cNvPr id="52" name="Picture 51">
            <a:extLst>
              <a:ext uri="{FF2B5EF4-FFF2-40B4-BE49-F238E27FC236}">
                <a16:creationId xmlns:a16="http://schemas.microsoft.com/office/drawing/2014/main" id="{EA1A0417-D18F-4263-EC27-7DD7E7EC3A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42234" y="3729041"/>
            <a:ext cx="9535885" cy="2885435"/>
          </a:xfrm>
          <a:prstGeom prst="rect">
            <a:avLst/>
          </a:prstGeom>
        </p:spPr>
      </p:pic>
      <p:grpSp>
        <p:nvGrpSpPr>
          <p:cNvPr id="56" name="Group 55">
            <a:extLst>
              <a:ext uri="{FF2B5EF4-FFF2-40B4-BE49-F238E27FC236}">
                <a16:creationId xmlns:a16="http://schemas.microsoft.com/office/drawing/2014/main" id="{84CDEBCC-5472-C189-D008-3F54773D134A}"/>
              </a:ext>
            </a:extLst>
          </p:cNvPr>
          <p:cNvGrpSpPr/>
          <p:nvPr/>
        </p:nvGrpSpPr>
        <p:grpSpPr>
          <a:xfrm>
            <a:off x="464550" y="2345735"/>
            <a:ext cx="2340000" cy="2340000"/>
            <a:chOff x="4436013" y="3816260"/>
            <a:chExt cx="2317686" cy="2317686"/>
          </a:xfrm>
        </p:grpSpPr>
        <p:sp>
          <p:nvSpPr>
            <p:cNvPr id="57" name="Oval 56">
              <a:extLst>
                <a:ext uri="{FF2B5EF4-FFF2-40B4-BE49-F238E27FC236}">
                  <a16:creationId xmlns:a16="http://schemas.microsoft.com/office/drawing/2014/main" id="{29172A3E-9959-41A6-5399-5392322C73A6}"/>
                </a:ext>
              </a:extLst>
            </p:cNvPr>
            <p:cNvSpPr/>
            <p:nvPr/>
          </p:nvSpPr>
          <p:spPr>
            <a:xfrm>
              <a:off x="4436013" y="3816260"/>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58" name="Picture 57">
              <a:extLst>
                <a:ext uri="{FF2B5EF4-FFF2-40B4-BE49-F238E27FC236}">
                  <a16:creationId xmlns:a16="http://schemas.microsoft.com/office/drawing/2014/main" id="{1B3829FE-D1FA-722C-84D1-401E59D53708}"/>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4672685" y="4185592"/>
              <a:ext cx="1900154" cy="1427388"/>
            </a:xfrm>
            <a:prstGeom prst="rect">
              <a:avLst/>
            </a:prstGeom>
          </p:spPr>
        </p:pic>
      </p:grpSp>
    </p:spTree>
    <p:extLst>
      <p:ext uri="{BB962C8B-B14F-4D97-AF65-F5344CB8AC3E}">
        <p14:creationId xmlns:p14="http://schemas.microsoft.com/office/powerpoint/2010/main" val="2653119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DAA76-8C9E-1609-4B9A-8A8CF8731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034F1D-51D0-2F24-5147-C118117DEA75}"/>
              </a:ext>
            </a:extLst>
          </p:cNvPr>
          <p:cNvSpPr>
            <a:spLocks noGrp="1"/>
          </p:cNvSpPr>
          <p:nvPr>
            <p:ph type="title" idx="4294967295"/>
          </p:nvPr>
        </p:nvSpPr>
        <p:spPr>
          <a:xfrm>
            <a:off x="557213" y="114300"/>
            <a:ext cx="11634787" cy="1325563"/>
          </a:xfrm>
        </p:spPr>
        <p:txBody>
          <a:bodyPr>
            <a:normAutofit/>
          </a:bodyPr>
          <a:lstStyle/>
          <a:p>
            <a:r>
              <a:rPr lang="ru-RU" sz="3000" dirty="0"/>
              <a:t>Удовлетворение потребностей бизнеса в данных</a:t>
            </a:r>
            <a:endParaRPr lang="en-SG" sz="3000" dirty="0"/>
          </a:p>
        </p:txBody>
      </p:sp>
      <p:sp>
        <p:nvSpPr>
          <p:cNvPr id="3" name="TextBox 2">
            <a:extLst>
              <a:ext uri="{FF2B5EF4-FFF2-40B4-BE49-F238E27FC236}">
                <a16:creationId xmlns:a16="http://schemas.microsoft.com/office/drawing/2014/main" id="{9C579AC8-B304-612A-7ADE-04B874DD27AE}"/>
              </a:ext>
            </a:extLst>
          </p:cNvPr>
          <p:cNvSpPr txBox="1"/>
          <p:nvPr/>
        </p:nvSpPr>
        <p:spPr>
          <a:xfrm>
            <a:off x="2553396" y="1302822"/>
            <a:ext cx="3442246" cy="3139321"/>
          </a:xfrm>
          <a:prstGeom prst="rect">
            <a:avLst/>
          </a:prstGeom>
          <a:noFill/>
        </p:spPr>
        <p:txBody>
          <a:bodyPr wrap="square" rtlCol="0">
            <a:spAutoFit/>
          </a:bodyPr>
          <a:lstStyle/>
          <a:p>
            <a:pPr marL="358775" indent="-358775">
              <a:spcBef>
                <a:spcPts val="600"/>
              </a:spcBef>
              <a:spcAft>
                <a:spcPts val="1200"/>
              </a:spcAft>
              <a:buClr>
                <a:schemeClr val="tx2">
                  <a:lumMod val="60000"/>
                  <a:lumOff val="40000"/>
                </a:schemeClr>
              </a:buClr>
              <a:buFont typeface="Wingdings" panose="05000000000000000000" pitchFamily="2" charset="2"/>
              <a:buChar char="§"/>
              <a:defRPr/>
            </a:pPr>
            <a:r>
              <a:rPr lang="ru-RU" altLang="en-US" dirty="0">
                <a:solidFill>
                  <a:schemeClr val="accent3">
                    <a:lumMod val="50000"/>
                  </a:schemeClr>
                </a:solidFill>
                <a:ea typeface="MS PGothic" pitchFamily="34" charset="-128"/>
              </a:rPr>
              <a:t>Содействие принятию бизнес-решений с помощью инструментов </a:t>
            </a:r>
            <a:r>
              <a:rPr lang="ru-RU" altLang="en-US" b="1" dirty="0">
                <a:solidFill>
                  <a:schemeClr val="accent3">
                    <a:lumMod val="50000"/>
                  </a:schemeClr>
                </a:solidFill>
                <a:ea typeface="MS PGothic" pitchFamily="34" charset="-128"/>
              </a:rPr>
              <a:t>Business </a:t>
            </a:r>
            <a:r>
              <a:rPr lang="ru-RU" altLang="en-US" b="1" dirty="0" err="1">
                <a:solidFill>
                  <a:schemeClr val="accent3">
                    <a:lumMod val="50000"/>
                  </a:schemeClr>
                </a:solidFill>
                <a:ea typeface="MS PGothic" pitchFamily="34" charset="-128"/>
              </a:rPr>
              <a:t>Insights</a:t>
            </a:r>
            <a:r>
              <a:rPr lang="ru-RU" altLang="en-US" b="1" dirty="0">
                <a:solidFill>
                  <a:schemeClr val="accent3">
                    <a:lumMod val="50000"/>
                  </a:schemeClr>
                </a:solidFill>
                <a:ea typeface="MS PGothic" pitchFamily="34" charset="-128"/>
              </a:rPr>
              <a:t> Tools </a:t>
            </a:r>
            <a:r>
              <a:rPr lang="ru-RU" altLang="en-US" b="1" dirty="0" err="1">
                <a:solidFill>
                  <a:schemeClr val="accent3">
                    <a:lumMod val="50000"/>
                  </a:schemeClr>
                </a:solidFill>
                <a:ea typeface="MS PGothic" pitchFamily="34" charset="-128"/>
              </a:rPr>
              <a:t>for</a:t>
            </a:r>
            <a:r>
              <a:rPr lang="ru-RU" altLang="en-US" b="1" dirty="0">
                <a:solidFill>
                  <a:schemeClr val="accent3">
                    <a:lumMod val="50000"/>
                  </a:schemeClr>
                </a:solidFill>
                <a:ea typeface="MS PGothic" pitchFamily="34" charset="-128"/>
              </a:rPr>
              <a:t> Enterprises (BITE) </a:t>
            </a:r>
            <a:r>
              <a:rPr lang="ru-RU" altLang="en-US" dirty="0">
                <a:solidFill>
                  <a:schemeClr val="accent3">
                    <a:lumMod val="50000"/>
                  </a:schemeClr>
                </a:solidFill>
                <a:ea typeface="MS PGothic" pitchFamily="34" charset="-128"/>
              </a:rPr>
              <a:t>для таких отраслей, как розничная торговля, предприятия общественного питания и оптовая торговля — в сотрудничестве с ключевыми партнёрскими ведомствами.</a:t>
            </a:r>
            <a:endParaRPr lang="en-SG" dirty="0"/>
          </a:p>
        </p:txBody>
      </p:sp>
      <p:grpSp>
        <p:nvGrpSpPr>
          <p:cNvPr id="10" name="Group 9">
            <a:extLst>
              <a:ext uri="{FF2B5EF4-FFF2-40B4-BE49-F238E27FC236}">
                <a16:creationId xmlns:a16="http://schemas.microsoft.com/office/drawing/2014/main" id="{F6734527-3ED3-C435-F821-F2B6FC4A1B0A}"/>
              </a:ext>
            </a:extLst>
          </p:cNvPr>
          <p:cNvGrpSpPr/>
          <p:nvPr/>
        </p:nvGrpSpPr>
        <p:grpSpPr>
          <a:xfrm>
            <a:off x="465454" y="2345736"/>
            <a:ext cx="2340000" cy="2340000"/>
            <a:chOff x="5753407" y="1774403"/>
            <a:chExt cx="2317686" cy="2317686"/>
          </a:xfrm>
        </p:grpSpPr>
        <p:sp>
          <p:nvSpPr>
            <p:cNvPr id="11" name="Oval 10">
              <a:extLst>
                <a:ext uri="{FF2B5EF4-FFF2-40B4-BE49-F238E27FC236}">
                  <a16:creationId xmlns:a16="http://schemas.microsoft.com/office/drawing/2014/main" id="{555ADCE3-3340-3AEA-CDE2-2587115FD497}"/>
                </a:ext>
              </a:extLst>
            </p:cNvPr>
            <p:cNvSpPr/>
            <p:nvPr/>
          </p:nvSpPr>
          <p:spPr>
            <a:xfrm>
              <a:off x="5753407" y="1774403"/>
              <a:ext cx="2317686" cy="23176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12" name="Picture 11">
              <a:extLst>
                <a:ext uri="{FF2B5EF4-FFF2-40B4-BE49-F238E27FC236}">
                  <a16:creationId xmlns:a16="http://schemas.microsoft.com/office/drawing/2014/main" id="{88E31CDB-7841-011C-7601-2FC3B413E511}"/>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156534" y="2205111"/>
              <a:ext cx="1511432" cy="1456271"/>
            </a:xfrm>
            <a:prstGeom prst="rect">
              <a:avLst/>
            </a:prstGeom>
          </p:spPr>
        </p:pic>
      </p:grpSp>
      <p:pic>
        <p:nvPicPr>
          <p:cNvPr id="13" name="Picture 2">
            <a:extLst>
              <a:ext uri="{FF2B5EF4-FFF2-40B4-BE49-F238E27FC236}">
                <a16:creationId xmlns:a16="http://schemas.microsoft.com/office/drawing/2014/main" id="{583B965C-7DE6-FD0E-7138-8CA698374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151" y="4672835"/>
            <a:ext cx="3025769" cy="170283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F4322F-6B52-6572-9EF1-F7594D6CA6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4727" y="2021957"/>
            <a:ext cx="2594510" cy="3732375"/>
          </a:xfrm>
          <a:prstGeom prst="rect">
            <a:avLst/>
          </a:prstGeom>
          <a:ln>
            <a:noFill/>
          </a:ln>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DEC28844-B9BF-5DA1-0F06-1765C4ED9996}"/>
              </a:ext>
            </a:extLst>
          </p:cNvPr>
          <p:cNvSpPr txBox="1"/>
          <p:nvPr/>
        </p:nvSpPr>
        <p:spPr>
          <a:xfrm>
            <a:off x="2642723" y="4274935"/>
            <a:ext cx="2930763" cy="369332"/>
          </a:xfrm>
          <a:prstGeom prst="rect">
            <a:avLst/>
          </a:prstGeom>
          <a:noFill/>
        </p:spPr>
        <p:txBody>
          <a:bodyPr wrap="square" rtlCol="0">
            <a:spAutoFit/>
          </a:bodyPr>
          <a:lstStyle/>
          <a:p>
            <a:pPr algn="ctr">
              <a:spcBef>
                <a:spcPts val="600"/>
              </a:spcBef>
              <a:spcAft>
                <a:spcPts val="1200"/>
              </a:spcAft>
              <a:buClr>
                <a:schemeClr val="tx2">
                  <a:lumMod val="60000"/>
                  <a:lumOff val="40000"/>
                </a:schemeClr>
              </a:buClr>
              <a:defRPr/>
            </a:pPr>
            <a:r>
              <a:rPr lang="ru-RU" dirty="0">
                <a:solidFill>
                  <a:schemeClr val="bg1">
                    <a:lumMod val="50000"/>
                  </a:schemeClr>
                </a:solidFill>
              </a:rPr>
              <a:t>Профайлер покупателя</a:t>
            </a:r>
            <a:endParaRPr lang="en-US" altLang="en-US" dirty="0">
              <a:solidFill>
                <a:schemeClr val="bg1">
                  <a:lumMod val="50000"/>
                </a:schemeClr>
              </a:solidFill>
              <a:latin typeface="Calibri" pitchFamily="34" charset="0"/>
              <a:ea typeface="MS PGothic" pitchFamily="34" charset="-128"/>
            </a:endParaRPr>
          </a:p>
        </p:txBody>
      </p:sp>
      <p:sp>
        <p:nvSpPr>
          <p:cNvPr id="16" name="TextBox 15">
            <a:extLst>
              <a:ext uri="{FF2B5EF4-FFF2-40B4-BE49-F238E27FC236}">
                <a16:creationId xmlns:a16="http://schemas.microsoft.com/office/drawing/2014/main" id="{A14510F7-99E5-18C1-F674-7642E9B117FD}"/>
              </a:ext>
            </a:extLst>
          </p:cNvPr>
          <p:cNvSpPr txBox="1"/>
          <p:nvPr/>
        </p:nvSpPr>
        <p:spPr>
          <a:xfrm>
            <a:off x="5926920" y="4274935"/>
            <a:ext cx="3363929" cy="369332"/>
          </a:xfrm>
          <a:prstGeom prst="rect">
            <a:avLst/>
          </a:prstGeom>
          <a:noFill/>
        </p:spPr>
        <p:txBody>
          <a:bodyPr wrap="square" rtlCol="0">
            <a:spAutoFit/>
          </a:bodyPr>
          <a:lstStyle/>
          <a:p>
            <a:pPr algn="ctr">
              <a:spcBef>
                <a:spcPts val="600"/>
              </a:spcBef>
              <a:spcAft>
                <a:spcPts val="1200"/>
              </a:spcAft>
              <a:buClr>
                <a:schemeClr val="tx2">
                  <a:lumMod val="60000"/>
                  <a:lumOff val="40000"/>
                </a:schemeClr>
              </a:buClr>
              <a:defRPr/>
            </a:pPr>
            <a:r>
              <a:rPr lang="ru-RU" dirty="0">
                <a:solidFill>
                  <a:schemeClr val="bg1">
                    <a:lumMod val="50000"/>
                  </a:schemeClr>
                </a:solidFill>
              </a:rPr>
              <a:t>Профайлер промышленности</a:t>
            </a:r>
            <a:endParaRPr lang="en-US" altLang="en-US" dirty="0">
              <a:solidFill>
                <a:schemeClr val="bg1">
                  <a:lumMod val="50000"/>
                </a:schemeClr>
              </a:solidFill>
              <a:latin typeface="Calibri" pitchFamily="34" charset="0"/>
              <a:ea typeface="MS PGothic" pitchFamily="34" charset="-128"/>
            </a:endParaRPr>
          </a:p>
        </p:txBody>
      </p:sp>
      <p:sp>
        <p:nvSpPr>
          <p:cNvPr id="17" name="TextBox 16">
            <a:extLst>
              <a:ext uri="{FF2B5EF4-FFF2-40B4-BE49-F238E27FC236}">
                <a16:creationId xmlns:a16="http://schemas.microsoft.com/office/drawing/2014/main" id="{F1616CD9-4987-1F51-5D68-4A1BA4361F77}"/>
              </a:ext>
            </a:extLst>
          </p:cNvPr>
          <p:cNvSpPr txBox="1"/>
          <p:nvPr/>
        </p:nvSpPr>
        <p:spPr>
          <a:xfrm>
            <a:off x="6078112" y="1083682"/>
            <a:ext cx="3294144" cy="646331"/>
          </a:xfrm>
          <a:prstGeom prst="rect">
            <a:avLst/>
          </a:prstGeom>
          <a:noFill/>
        </p:spPr>
        <p:txBody>
          <a:bodyPr wrap="square" rtlCol="0">
            <a:spAutoFit/>
          </a:bodyPr>
          <a:lstStyle/>
          <a:p>
            <a:pPr>
              <a:spcBef>
                <a:spcPts val="600"/>
              </a:spcBef>
              <a:spcAft>
                <a:spcPts val="1200"/>
              </a:spcAft>
              <a:buClr>
                <a:schemeClr val="tx2">
                  <a:lumMod val="60000"/>
                  <a:lumOff val="40000"/>
                </a:schemeClr>
              </a:buClr>
              <a:defRPr/>
            </a:pPr>
            <a:r>
              <a:rPr lang="ru-RU" dirty="0">
                <a:solidFill>
                  <a:schemeClr val="bg1">
                    <a:lumMod val="50000"/>
                  </a:schemeClr>
                </a:solidFill>
              </a:rPr>
              <a:t>Инструмент сопоставления данных </a:t>
            </a:r>
            <a:endParaRPr lang="en-US" altLang="en-US" dirty="0">
              <a:solidFill>
                <a:schemeClr val="bg1">
                  <a:lumMod val="50000"/>
                </a:schemeClr>
              </a:solidFill>
              <a:latin typeface="Calibri" pitchFamily="34" charset="0"/>
              <a:ea typeface="MS PGothic" pitchFamily="34" charset="-128"/>
            </a:endParaRPr>
          </a:p>
        </p:txBody>
      </p:sp>
      <p:pic>
        <p:nvPicPr>
          <p:cNvPr id="18" name="Picture 17">
            <a:extLst>
              <a:ext uri="{FF2B5EF4-FFF2-40B4-BE49-F238E27FC236}">
                <a16:creationId xmlns:a16="http://schemas.microsoft.com/office/drawing/2014/main" id="{3223FA56-D9D6-75DE-23AF-6C7E7A4510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8749" y="1730013"/>
            <a:ext cx="3193237" cy="2391179"/>
          </a:xfrm>
          <a:prstGeom prst="rect">
            <a:avLst/>
          </a:prstGeom>
          <a:ln>
            <a:noFill/>
          </a:ln>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2F57A10C-E462-5AAB-9620-359C094545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5082" y="4644267"/>
            <a:ext cx="3034696" cy="1708487"/>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DF109A8D-EED0-6A0B-7504-B92D0E2D18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23453" y="114300"/>
            <a:ext cx="1623140" cy="1620000"/>
          </a:xfrm>
          <a:prstGeom prst="rect">
            <a:avLst/>
          </a:prstGeom>
        </p:spPr>
      </p:pic>
    </p:spTree>
    <p:extLst>
      <p:ext uri="{BB962C8B-B14F-4D97-AF65-F5344CB8AC3E}">
        <p14:creationId xmlns:p14="http://schemas.microsoft.com/office/powerpoint/2010/main" val="1155274338"/>
      </p:ext>
    </p:extLst>
  </p:cSld>
  <p:clrMapOvr>
    <a:masterClrMapping/>
  </p:clrMapOvr>
</p:sld>
</file>

<file path=ppt/theme/theme1.xml><?xml version="1.0" encoding="utf-8"?>
<a:theme xmlns:a="http://schemas.openxmlformats.org/drawingml/2006/main" name="DOS 1">
  <a:themeElements>
    <a:clrScheme name="DOS">
      <a:dk1>
        <a:srgbClr val="3D3D3F"/>
      </a:dk1>
      <a:lt1>
        <a:srgbClr val="FFFFFF"/>
      </a:lt1>
      <a:dk2>
        <a:srgbClr val="082359"/>
      </a:dk2>
      <a:lt2>
        <a:srgbClr val="F2F2F2"/>
      </a:lt2>
      <a:accent1>
        <a:srgbClr val="651765"/>
      </a:accent1>
      <a:accent2>
        <a:srgbClr val="E65113"/>
      </a:accent2>
      <a:accent3>
        <a:srgbClr val="1C5BA2"/>
      </a:accent3>
      <a:accent4>
        <a:srgbClr val="0A2D73"/>
      </a:accent4>
      <a:accent5>
        <a:srgbClr val="F29D35"/>
      </a:accent5>
      <a:accent6>
        <a:srgbClr val="C7116B"/>
      </a:accent6>
      <a:hlink>
        <a:srgbClr val="E65113"/>
      </a:hlink>
      <a:folHlink>
        <a:srgbClr val="4A104A"/>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A243D002F40A142BB5F7BAA270CDADE" ma:contentTypeVersion="2" ma:contentTypeDescription="Create a new document." ma:contentTypeScope="" ma:versionID="93b80ae79f6c349dce71f5b1b8eaa6d6">
  <xsd:schema xmlns:xsd="http://www.w3.org/2001/XMLSchema" xmlns:xs="http://www.w3.org/2001/XMLSchema" xmlns:p="http://schemas.microsoft.com/office/2006/metadata/properties" xmlns:ns2="dea30645-d1bd-435a-a99c-ee22fda67760" targetNamespace="http://schemas.microsoft.com/office/2006/metadata/properties" ma:root="true" ma:fieldsID="48ff7e7e29e49c9341b10285a8bd1a55" ns2:_="">
    <xsd:import namespace="dea30645-d1bd-435a-a99c-ee22fda67760"/>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a30645-d1bd-435a-a99c-ee22fda6776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C64C2C-5485-4B85-BA76-83577CA2417D}">
  <ds:schemaRefs>
    <ds:schemaRef ds:uri="http://schemas.microsoft.com/sharepoint/v3/contenttype/forms"/>
  </ds:schemaRefs>
</ds:datastoreItem>
</file>

<file path=customXml/itemProps2.xml><?xml version="1.0" encoding="utf-8"?>
<ds:datastoreItem xmlns:ds="http://schemas.openxmlformats.org/officeDocument/2006/customXml" ds:itemID="{DDBFEC6B-30BF-43BC-98B3-96B48FBA537F}">
  <ds:schemaRefs>
    <ds:schemaRef ds:uri="http://purl.org/dc/dcmitype/"/>
    <ds:schemaRef ds:uri="http://www.w3.org/XML/1998/namespace"/>
    <ds:schemaRef ds:uri="http://schemas.microsoft.com/office/2006/documentManagement/types"/>
    <ds:schemaRef ds:uri="http://purl.org/dc/elements/1.1/"/>
    <ds:schemaRef ds:uri="http://schemas.microsoft.com/office/infopath/2007/PartnerControls"/>
    <ds:schemaRef ds:uri="http://purl.org/dc/terms/"/>
    <ds:schemaRef ds:uri="http://schemas.openxmlformats.org/package/2006/metadata/core-properties"/>
    <ds:schemaRef ds:uri="dea30645-d1bd-435a-a99c-ee22fda67760"/>
    <ds:schemaRef ds:uri="http://schemas.microsoft.com/office/2006/metadata/properties"/>
  </ds:schemaRefs>
</ds:datastoreItem>
</file>

<file path=customXml/itemProps3.xml><?xml version="1.0" encoding="utf-8"?>
<ds:datastoreItem xmlns:ds="http://schemas.openxmlformats.org/officeDocument/2006/customXml" ds:itemID="{2C5C371A-EE7D-49C1-AA79-2173166CB7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a30645-d1bd-435a-a99c-ee22fda677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11730</TotalTime>
  <Words>3416</Words>
  <Application>Microsoft Office PowerPoint</Application>
  <PresentationFormat>Широкоэкранный</PresentationFormat>
  <Paragraphs>263</Paragraphs>
  <Slides>22</Slides>
  <Notes>21</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22</vt:i4>
      </vt:variant>
    </vt:vector>
  </HeadingPairs>
  <TitlesOfParts>
    <vt:vector size="33" baseType="lpstr">
      <vt:lpstr>Aptos</vt:lpstr>
      <vt:lpstr>Aptos Black</vt:lpstr>
      <vt:lpstr>Aptos Display</vt:lpstr>
      <vt:lpstr>Aptos ExtraBold</vt:lpstr>
      <vt:lpstr>Aptos Light</vt:lpstr>
      <vt:lpstr>Aptos SemiBold</vt:lpstr>
      <vt:lpstr>Arial</vt:lpstr>
      <vt:lpstr>Calibri</vt:lpstr>
      <vt:lpstr>Speak Pro</vt:lpstr>
      <vt:lpstr>Wingdings</vt:lpstr>
      <vt:lpstr>DOS 1</vt:lpstr>
      <vt:lpstr>Укрепление партнерских отношений с ключевыми заинтересованными сторонами и предоставление ориентированных на пользователя статистических услуг и информационных продуктов Департаментом статистики Сингапура</vt:lpstr>
      <vt:lpstr>Вводная информация о Департаменте статистики Сингапура (DOS)</vt:lpstr>
      <vt:lpstr>У Департамента статистики (DOS) есть несколько ключевых групп заинтересованных сторон, с которыми мы регулярно взаимодействуем и поддерживаем коммуникацию:</vt:lpstr>
      <vt:lpstr>Веб-сайт SingStat является основным интерфейсом Департамента статистики (DOS) для взаимодействия с заинтересованными сторонами.</vt:lpstr>
      <vt:lpstr>На веб-сайте также представлена концепция DOS по управлению данными и их ответственному использованию</vt:lpstr>
      <vt:lpstr>Публичные платформы DOS предоставляют пользователям ориентированные на их потребности статистические сервисы и продукты данных:</vt:lpstr>
      <vt:lpstr>Удовлетворение потребностей общества в данных</vt:lpstr>
      <vt:lpstr>Удовлетворение потребностей общества в данных</vt:lpstr>
      <vt:lpstr>Удовлетворение потребностей бизнеса в данных</vt:lpstr>
      <vt:lpstr>Повышение позиций в международных рейтингах</vt:lpstr>
      <vt:lpstr>Удовлетворение потребностей исследователей в данных</vt:lpstr>
      <vt:lpstr>Взаимодействие с международными и региональными организациями</vt:lpstr>
      <vt:lpstr>Правительственные органы Сингапура — крупные пользователи и производители данных</vt:lpstr>
      <vt:lpstr>Удовлетворение потребностей всего государственного сектора</vt:lpstr>
      <vt:lpstr>Удовлетворение потребностей всего государственного сектора</vt:lpstr>
      <vt:lpstr>Укрепление партнёрства с исследовательскими и статистическими подразделениями (RSUs) и ведомствами — держателями административных данных</vt:lpstr>
      <vt:lpstr>Партнёрство с ведомствами-держателями административных данных стало ещё более важным после назначения DOS доверенным центром</vt:lpstr>
      <vt:lpstr>Доверенный центр DOS (DOS TC) распространяет наиболее востребованные административные данные внутри государственного сектора в рамках PSGA для целей разработки политики и предоставления государственных услуг</vt:lpstr>
      <vt:lpstr>Роль DOS в системе данных государственного сектора</vt:lpstr>
      <vt:lpstr>Постоянное взаимодействие для укрепления партнёрства на уровне всего государственного сектора</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Укрепление партнерских отношений с ключевыми заинтересованными сторонами и предоставление ориентированных на пользователя статистических услуг и информационных продуктов Департаментом статистики Сингапура</dc:title>
  <dc:creator>Wen San HO (SINGSTAT)</dc:creator>
  <cp:lastModifiedBy>Aisulu</cp:lastModifiedBy>
  <cp:revision>101</cp:revision>
  <dcterms:created xsi:type="dcterms:W3CDTF">2024-11-01T08:47:48Z</dcterms:created>
  <dcterms:modified xsi:type="dcterms:W3CDTF">2025-11-05T09:34:43Z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0x010100FA243D002F40A142BB5F7BAA270CDADE</vt:lpwstr>
  </property>
  <property fmtid="{D5CDD505-2E9C-101B-9397-08002B2CF9AE}" pid="3" name="MSIP_Label_5434c4c7-833e-41e4-b0ab-cdb227a2f6f7_Enabled">
    <vt:lpwstr>true</vt:lpwstr>
  </property>
  <property fmtid="{D5CDD505-2E9C-101B-9397-08002B2CF9AE}" pid="4" name="MSIP_Label_5434c4c7-833e-41e4-b0ab-cdb227a2f6f7_SetDate">
    <vt:lpwstr>2025-10-22T01:17:19Z</vt:lpwstr>
  </property>
  <property fmtid="{D5CDD505-2E9C-101B-9397-08002B2CF9AE}" pid="5" name="MSIP_Label_5434c4c7-833e-41e4-b0ab-cdb227a2f6f7_Method">
    <vt:lpwstr>Privileged</vt:lpwstr>
  </property>
  <property fmtid="{D5CDD505-2E9C-101B-9397-08002B2CF9AE}" pid="6" name="MSIP_Label_5434c4c7-833e-41e4-b0ab-cdb227a2f6f7_Name">
    <vt:lpwstr>Official (Open)</vt:lpwstr>
  </property>
  <property fmtid="{D5CDD505-2E9C-101B-9397-08002B2CF9AE}" pid="7" name="MSIP_Label_5434c4c7-833e-41e4-b0ab-cdb227a2f6f7_SiteId">
    <vt:lpwstr>0b11c524-9a1c-4e1b-84cb-6336aefc2243</vt:lpwstr>
  </property>
  <property fmtid="{D5CDD505-2E9C-101B-9397-08002B2CF9AE}" pid="8" name="MSIP_Label_5434c4c7-833e-41e4-b0ab-cdb227a2f6f7_ActionId">
    <vt:lpwstr>afde1f52-e064-4bcc-966a-de6c6f117577</vt:lpwstr>
  </property>
  <property fmtid="{D5CDD505-2E9C-101B-9397-08002B2CF9AE}" pid="9" name="MSIP_Label_5434c4c7-833e-41e4-b0ab-cdb227a2f6f7_ContentBits">
    <vt:lpwstr>0</vt:lpwstr>
  </property>
  <property fmtid="{D5CDD505-2E9C-101B-9397-08002B2CF9AE}" pid="10" name="MSIP_Label_5434c4c7-833e-41e4-b0ab-cdb227a2f6f7_Tag">
    <vt:lpwstr>10, 0, 1, 1</vt:lpwstr>
  </property>
</Properties>
</file>